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4" r:id="rId2"/>
    <p:sldMasterId id="2147483713" r:id="rId3"/>
  </p:sldMasterIdLst>
  <p:notesMasterIdLst>
    <p:notesMasterId r:id="rId62"/>
  </p:notesMasterIdLst>
  <p:handoutMasterIdLst>
    <p:handoutMasterId r:id="rId63"/>
  </p:handoutMasterIdLst>
  <p:sldIdLst>
    <p:sldId id="259" r:id="rId4"/>
    <p:sldId id="258" r:id="rId5"/>
    <p:sldId id="257" r:id="rId6"/>
    <p:sldId id="265" r:id="rId7"/>
    <p:sldId id="328" r:id="rId8"/>
    <p:sldId id="440" r:id="rId9"/>
    <p:sldId id="448" r:id="rId10"/>
    <p:sldId id="327" r:id="rId11"/>
    <p:sldId id="308" r:id="rId12"/>
    <p:sldId id="429" r:id="rId13"/>
    <p:sldId id="452" r:id="rId14"/>
    <p:sldId id="270" r:id="rId15"/>
    <p:sldId id="276" r:id="rId16"/>
    <p:sldId id="341" r:id="rId17"/>
    <p:sldId id="455" r:id="rId18"/>
    <p:sldId id="430" r:id="rId19"/>
    <p:sldId id="456" r:id="rId20"/>
    <p:sldId id="288" r:id="rId21"/>
    <p:sldId id="458" r:id="rId22"/>
    <p:sldId id="418" r:id="rId23"/>
    <p:sldId id="286" r:id="rId24"/>
    <p:sldId id="291" r:id="rId25"/>
    <p:sldId id="292" r:id="rId26"/>
    <p:sldId id="293" r:id="rId27"/>
    <p:sldId id="331" r:id="rId28"/>
    <p:sldId id="432" r:id="rId29"/>
    <p:sldId id="444" r:id="rId30"/>
    <p:sldId id="445" r:id="rId31"/>
    <p:sldId id="427" r:id="rId32"/>
    <p:sldId id="449" r:id="rId33"/>
    <p:sldId id="462" r:id="rId34"/>
    <p:sldId id="450" r:id="rId35"/>
    <p:sldId id="428" r:id="rId36"/>
    <p:sldId id="426" r:id="rId37"/>
    <p:sldId id="457" r:id="rId38"/>
    <p:sldId id="453" r:id="rId39"/>
    <p:sldId id="417" r:id="rId40"/>
    <p:sldId id="441" r:id="rId41"/>
    <p:sldId id="442" r:id="rId42"/>
    <p:sldId id="415" r:id="rId43"/>
    <p:sldId id="416" r:id="rId44"/>
    <p:sldId id="342" r:id="rId45"/>
    <p:sldId id="422" r:id="rId46"/>
    <p:sldId id="423" r:id="rId47"/>
    <p:sldId id="424" r:id="rId48"/>
    <p:sldId id="420" r:id="rId49"/>
    <p:sldId id="459" r:id="rId50"/>
    <p:sldId id="447" r:id="rId51"/>
    <p:sldId id="454" r:id="rId52"/>
    <p:sldId id="419" r:id="rId53"/>
    <p:sldId id="421" r:id="rId54"/>
    <p:sldId id="446" r:id="rId55"/>
    <p:sldId id="337" r:id="rId56"/>
    <p:sldId id="334" r:id="rId57"/>
    <p:sldId id="336" r:id="rId58"/>
    <p:sldId id="439" r:id="rId59"/>
    <p:sldId id="414" r:id="rId60"/>
    <p:sldId id="464" r:id="rId61"/>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92" autoAdjust="0"/>
    <p:restoredTop sz="52846" autoAdjust="0"/>
  </p:normalViewPr>
  <p:slideViewPr>
    <p:cSldViewPr snapToGrid="0" snapToObjects="1">
      <p:cViewPr varScale="1">
        <p:scale>
          <a:sx n="64" d="100"/>
          <a:sy n="64" d="100"/>
        </p:scale>
        <p:origin x="2262" y="72"/>
      </p:cViewPr>
      <p:guideLst>
        <p:guide orient="horz" pos="2041"/>
        <p:guide pos="3629"/>
      </p:guideLst>
    </p:cSldViewPr>
  </p:slideViewPr>
  <p:notesTextViewPr>
    <p:cViewPr>
      <p:scale>
        <a:sx n="100" d="100"/>
        <a:sy n="100" d="100"/>
      </p:scale>
      <p:origin x="0" y="0"/>
    </p:cViewPr>
  </p:notesTextViewPr>
  <p:sorterViewPr>
    <p:cViewPr>
      <p:scale>
        <a:sx n="125" d="100"/>
        <a:sy n="125" d="100"/>
      </p:scale>
      <p:origin x="0" y="-25530"/>
    </p:cViewPr>
  </p:sorterViewPr>
  <p:notesViewPr>
    <p:cSldViewPr snapToGrid="0" snapToObjects="1">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367FA33B-F756-434B-AD43-C0AF8FEEC411}"/>
    <pc:docChg chg="modSld">
      <pc:chgData name="william a" userId="c66c7249b60d4ab2" providerId="LiveId" clId="{367FA33B-F756-434B-AD43-C0AF8FEEC411}" dt="2020-09-12T17:56:29.110" v="34" actId="20577"/>
      <pc:docMkLst>
        <pc:docMk/>
      </pc:docMkLst>
      <pc:sldChg chg="modNotesTx">
        <pc:chgData name="william a" userId="c66c7249b60d4ab2" providerId="LiveId" clId="{367FA33B-F756-434B-AD43-C0AF8FEEC411}" dt="2020-09-12T17:56:29.110" v="34" actId="20577"/>
        <pc:sldMkLst>
          <pc:docMk/>
          <pc:sldMk cId="0" sldId="259"/>
        </pc:sldMkLst>
      </pc:sldChg>
    </pc:docChg>
  </pc:docChgLst>
  <pc:docChgLst>
    <pc:chgData name="william a" userId="c66c7249b60d4ab2" providerId="LiveId" clId="{D7BEBA13-FBA7-44F0-8409-897163791C46}"/>
    <pc:docChg chg="modSld">
      <pc:chgData name="william a" userId="c66c7249b60d4ab2" providerId="LiveId" clId="{D7BEBA13-FBA7-44F0-8409-897163791C46}" dt="2020-11-06T22:17:33.628" v="3" actId="6549"/>
      <pc:docMkLst>
        <pc:docMk/>
      </pc:docMkLst>
      <pc:sldChg chg="modSp mod">
        <pc:chgData name="william a" userId="c66c7249b60d4ab2" providerId="LiveId" clId="{D7BEBA13-FBA7-44F0-8409-897163791C46}" dt="2020-11-06T22:17:33.628" v="3" actId="6549"/>
        <pc:sldMkLst>
          <pc:docMk/>
          <pc:sldMk cId="1277113126" sldId="426"/>
        </pc:sldMkLst>
        <pc:spChg chg="mod">
          <ac:chgData name="william a" userId="c66c7249b60d4ab2" providerId="LiveId" clId="{D7BEBA13-FBA7-44F0-8409-897163791C46}" dt="2020-11-06T22:17:33.628" v="3" actId="6549"/>
          <ac:spMkLst>
            <pc:docMk/>
            <pc:sldMk cId="1277113126" sldId="426"/>
            <ac:spMk id="5" creationId="{9022255F-B99F-40C9-9C63-688DFB2F9EDA}"/>
          </ac:spMkLst>
        </pc:spChg>
      </pc:sldChg>
    </pc:docChg>
  </pc:docChgLst>
  <pc:docChgLst>
    <pc:chgData name="william a" userId="c66c7249b60d4ab2" providerId="LiveId" clId="{11F2BFC8-2768-4ECF-B99B-5F49235C17B4}"/>
    <pc:docChg chg="undo custSel addSld delSld modSld sldOrd">
      <pc:chgData name="william a" userId="c66c7249b60d4ab2" providerId="LiveId" clId="{11F2BFC8-2768-4ECF-B99B-5F49235C17B4}" dt="2020-09-12T03:39:30.172" v="2573" actId="2696"/>
      <pc:docMkLst>
        <pc:docMk/>
      </pc:docMkLst>
      <pc:sldChg chg="modSp modNotesTx">
        <pc:chgData name="william a" userId="c66c7249b60d4ab2" providerId="LiveId" clId="{11F2BFC8-2768-4ECF-B99B-5F49235C17B4}" dt="2020-09-12T03:12:17.199" v="728" actId="20577"/>
        <pc:sldMkLst>
          <pc:docMk/>
          <pc:sldMk cId="2956876836" sldId="258"/>
        </pc:sldMkLst>
        <pc:picChg chg="mod">
          <ac:chgData name="william a" userId="c66c7249b60d4ab2" providerId="LiveId" clId="{11F2BFC8-2768-4ECF-B99B-5F49235C17B4}" dt="2020-09-12T02:41:01.006" v="43" actId="1035"/>
          <ac:picMkLst>
            <pc:docMk/>
            <pc:sldMk cId="2956876836" sldId="258"/>
            <ac:picMk id="5" creationId="{36B8279F-0FB2-4743-BC18-0D423CFDDB8D}"/>
          </ac:picMkLst>
        </pc:picChg>
      </pc:sldChg>
      <pc:sldChg chg="modSp add del modTransition modNotesTx">
        <pc:chgData name="william a" userId="c66c7249b60d4ab2" providerId="LiveId" clId="{11F2BFC8-2768-4ECF-B99B-5F49235C17B4}" dt="2020-09-12T03:11:58.887" v="623" actId="20577"/>
        <pc:sldMkLst>
          <pc:docMk/>
          <pc:sldMk cId="0" sldId="259"/>
        </pc:sldMkLst>
        <pc:spChg chg="mod">
          <ac:chgData name="william a" userId="c66c7249b60d4ab2" providerId="LiveId" clId="{11F2BFC8-2768-4ECF-B99B-5F49235C17B4}" dt="2020-09-12T02:39:53.450" v="35" actId="20577"/>
          <ac:spMkLst>
            <pc:docMk/>
            <pc:sldMk cId="0" sldId="259"/>
            <ac:spMk id="5" creationId="{00000000-0000-0000-0000-000000000000}"/>
          </ac:spMkLst>
        </pc:spChg>
      </pc:sldChg>
      <pc:sldChg chg="modSp">
        <pc:chgData name="william a" userId="c66c7249b60d4ab2" providerId="LiveId" clId="{11F2BFC8-2768-4ECF-B99B-5F49235C17B4}" dt="2020-09-12T03:10:01.698" v="186" actId="20577"/>
        <pc:sldMkLst>
          <pc:docMk/>
          <pc:sldMk cId="3454701021" sldId="265"/>
        </pc:sldMkLst>
        <pc:spChg chg="mod">
          <ac:chgData name="william a" userId="c66c7249b60d4ab2" providerId="LiveId" clId="{11F2BFC8-2768-4ECF-B99B-5F49235C17B4}" dt="2020-09-12T03:10:01.698" v="186" actId="20577"/>
          <ac:spMkLst>
            <pc:docMk/>
            <pc:sldMk cId="3454701021" sldId="265"/>
            <ac:spMk id="19" creationId="{00000000-0000-0000-0000-000000000000}"/>
          </ac:spMkLst>
        </pc:spChg>
      </pc:sldChg>
      <pc:sldChg chg="modSp">
        <pc:chgData name="william a" userId="c66c7249b60d4ab2" providerId="LiveId" clId="{11F2BFC8-2768-4ECF-B99B-5F49235C17B4}" dt="2020-09-12T03:16:49.267" v="1351" actId="20577"/>
        <pc:sldMkLst>
          <pc:docMk/>
          <pc:sldMk cId="1570590283" sldId="288"/>
        </pc:sldMkLst>
        <pc:spChg chg="mod">
          <ac:chgData name="william a" userId="c66c7249b60d4ab2" providerId="LiveId" clId="{11F2BFC8-2768-4ECF-B99B-5F49235C17B4}" dt="2020-09-12T03:16:49.267" v="1351" actId="20577"/>
          <ac:spMkLst>
            <pc:docMk/>
            <pc:sldMk cId="1570590283" sldId="288"/>
            <ac:spMk id="2" creationId="{3A456A49-D9F1-4953-8152-0834928543C1}"/>
          </ac:spMkLst>
        </pc:spChg>
      </pc:sldChg>
      <pc:sldChg chg="delSp modSp del">
        <pc:chgData name="william a" userId="c66c7249b60d4ab2" providerId="LiveId" clId="{11F2BFC8-2768-4ECF-B99B-5F49235C17B4}" dt="2020-09-12T03:16:00.426" v="1274" actId="2696"/>
        <pc:sldMkLst>
          <pc:docMk/>
          <pc:sldMk cId="4000475425" sldId="289"/>
        </pc:sldMkLst>
        <pc:spChg chg="del mod">
          <ac:chgData name="william a" userId="c66c7249b60d4ab2" providerId="LiveId" clId="{11F2BFC8-2768-4ECF-B99B-5F49235C17B4}" dt="2020-09-12T03:15:57.924" v="1273"/>
          <ac:spMkLst>
            <pc:docMk/>
            <pc:sldMk cId="4000475425" sldId="289"/>
            <ac:spMk id="2" creationId="{3A456A49-D9F1-4953-8152-0834928543C1}"/>
          </ac:spMkLst>
        </pc:spChg>
      </pc:sldChg>
      <pc:sldChg chg="addSp delSp modSp">
        <pc:chgData name="william a" userId="c66c7249b60d4ab2" providerId="LiveId" clId="{11F2BFC8-2768-4ECF-B99B-5F49235C17B4}" dt="2020-09-12T03:22:24.916" v="1437" actId="6549"/>
        <pc:sldMkLst>
          <pc:docMk/>
          <pc:sldMk cId="3504386243" sldId="291"/>
        </pc:sldMkLst>
        <pc:spChg chg="add del mod">
          <ac:chgData name="william a" userId="c66c7249b60d4ab2" providerId="LiveId" clId="{11F2BFC8-2768-4ECF-B99B-5F49235C17B4}" dt="2020-09-12T03:22:24.916" v="1437" actId="6549"/>
          <ac:spMkLst>
            <pc:docMk/>
            <pc:sldMk cId="3504386243" sldId="291"/>
            <ac:spMk id="2" creationId="{3A456A49-D9F1-4953-8152-0834928543C1}"/>
          </ac:spMkLst>
        </pc:spChg>
      </pc:sldChg>
      <pc:sldChg chg="modSp">
        <pc:chgData name="william a" userId="c66c7249b60d4ab2" providerId="LiveId" clId="{11F2BFC8-2768-4ECF-B99B-5F49235C17B4}" dt="2020-09-12T03:24:29.235" v="1566" actId="20577"/>
        <pc:sldMkLst>
          <pc:docMk/>
          <pc:sldMk cId="395188652" sldId="292"/>
        </pc:sldMkLst>
        <pc:spChg chg="mod">
          <ac:chgData name="william a" userId="c66c7249b60d4ab2" providerId="LiveId" clId="{11F2BFC8-2768-4ECF-B99B-5F49235C17B4}" dt="2020-09-12T03:24:29.235" v="1566" actId="20577"/>
          <ac:spMkLst>
            <pc:docMk/>
            <pc:sldMk cId="395188652" sldId="292"/>
            <ac:spMk id="2" creationId="{3A456A49-D9F1-4953-8152-0834928543C1}"/>
          </ac:spMkLst>
        </pc:spChg>
      </pc:sldChg>
      <pc:sldChg chg="modSp">
        <pc:chgData name="william a" userId="c66c7249b60d4ab2" providerId="LiveId" clId="{11F2BFC8-2768-4ECF-B99B-5F49235C17B4}" dt="2020-09-12T03:23:16.277" v="1509" actId="20577"/>
        <pc:sldMkLst>
          <pc:docMk/>
          <pc:sldMk cId="2263996402" sldId="293"/>
        </pc:sldMkLst>
        <pc:spChg chg="mod">
          <ac:chgData name="william a" userId="c66c7249b60d4ab2" providerId="LiveId" clId="{11F2BFC8-2768-4ECF-B99B-5F49235C17B4}" dt="2020-09-12T03:23:16.277" v="1509" actId="20577"/>
          <ac:spMkLst>
            <pc:docMk/>
            <pc:sldMk cId="2263996402" sldId="293"/>
            <ac:spMk id="2" creationId="{3A456A49-D9F1-4953-8152-0834928543C1}"/>
          </ac:spMkLst>
        </pc:spChg>
      </pc:sldChg>
      <pc:sldChg chg="modSp">
        <pc:chgData name="william a" userId="c66c7249b60d4ab2" providerId="LiveId" clId="{11F2BFC8-2768-4ECF-B99B-5F49235C17B4}" dt="2020-09-12T03:12:37.324" v="746" actId="20577"/>
        <pc:sldMkLst>
          <pc:docMk/>
          <pc:sldMk cId="2025268503" sldId="328"/>
        </pc:sldMkLst>
        <pc:spChg chg="mod">
          <ac:chgData name="william a" userId="c66c7249b60d4ab2" providerId="LiveId" clId="{11F2BFC8-2768-4ECF-B99B-5F49235C17B4}" dt="2020-09-12T03:12:37.324" v="746" actId="20577"/>
          <ac:spMkLst>
            <pc:docMk/>
            <pc:sldMk cId="2025268503" sldId="328"/>
            <ac:spMk id="19" creationId="{00000000-0000-0000-0000-000000000000}"/>
          </ac:spMkLst>
        </pc:spChg>
      </pc:sldChg>
      <pc:sldChg chg="modTransition">
        <pc:chgData name="william a" userId="c66c7249b60d4ab2" providerId="LiveId" clId="{11F2BFC8-2768-4ECF-B99B-5F49235C17B4}" dt="2020-09-12T03:36:16.537" v="2515"/>
        <pc:sldMkLst>
          <pc:docMk/>
          <pc:sldMk cId="2066195230" sldId="334"/>
        </pc:sldMkLst>
      </pc:sldChg>
      <pc:sldChg chg="modTransition">
        <pc:chgData name="william a" userId="c66c7249b60d4ab2" providerId="LiveId" clId="{11F2BFC8-2768-4ECF-B99B-5F49235C17B4}" dt="2020-09-12T03:36:16.537" v="2515"/>
        <pc:sldMkLst>
          <pc:docMk/>
          <pc:sldMk cId="1994065593" sldId="336"/>
        </pc:sldMkLst>
      </pc:sldChg>
      <pc:sldChg chg="modTransition">
        <pc:chgData name="william a" userId="c66c7249b60d4ab2" providerId="LiveId" clId="{11F2BFC8-2768-4ECF-B99B-5F49235C17B4}" dt="2020-09-12T03:36:16.537" v="2515"/>
        <pc:sldMkLst>
          <pc:docMk/>
          <pc:sldMk cId="3877035213" sldId="337"/>
        </pc:sldMkLst>
      </pc:sldChg>
      <pc:sldChg chg="delSp modSp modNotesTx">
        <pc:chgData name="william a" userId="c66c7249b60d4ab2" providerId="LiveId" clId="{11F2BFC8-2768-4ECF-B99B-5F49235C17B4}" dt="2020-09-12T03:15:37.561" v="1256" actId="20577"/>
        <pc:sldMkLst>
          <pc:docMk/>
          <pc:sldMk cId="179837880" sldId="341"/>
        </pc:sldMkLst>
        <pc:spChg chg="del mod">
          <ac:chgData name="william a" userId="c66c7249b60d4ab2" providerId="LiveId" clId="{11F2BFC8-2768-4ECF-B99B-5F49235C17B4}" dt="2020-09-12T03:13:52.626" v="789"/>
          <ac:spMkLst>
            <pc:docMk/>
            <pc:sldMk cId="179837880" sldId="341"/>
            <ac:spMk id="4" creationId="{936E64B9-6958-4EA0-B73B-3029689BAE36}"/>
          </ac:spMkLst>
        </pc:spChg>
        <pc:picChg chg="mod">
          <ac:chgData name="william a" userId="c66c7249b60d4ab2" providerId="LiveId" clId="{11F2BFC8-2768-4ECF-B99B-5F49235C17B4}" dt="2020-09-12T03:13:45.182" v="775" actId="14100"/>
          <ac:picMkLst>
            <pc:docMk/>
            <pc:sldMk cId="179837880" sldId="341"/>
            <ac:picMk id="2050" creationId="{75E5B7A7-715A-4A49-A951-A381A1204280}"/>
          </ac:picMkLst>
        </pc:picChg>
      </pc:sldChg>
      <pc:sldChg chg="modSp del">
        <pc:chgData name="william a" userId="c66c7249b60d4ab2" providerId="LiveId" clId="{11F2BFC8-2768-4ECF-B99B-5F49235C17B4}" dt="2020-09-12T03:36:36.327" v="2539" actId="2696"/>
        <pc:sldMkLst>
          <pc:docMk/>
          <pc:sldMk cId="2576131179" sldId="413"/>
        </pc:sldMkLst>
        <pc:spChg chg="mod">
          <ac:chgData name="william a" userId="c66c7249b60d4ab2" providerId="LiveId" clId="{11F2BFC8-2768-4ECF-B99B-5F49235C17B4}" dt="2020-09-12T03:36:27.052" v="2532" actId="20577"/>
          <ac:spMkLst>
            <pc:docMk/>
            <pc:sldMk cId="2576131179" sldId="413"/>
            <ac:spMk id="4" creationId="{00000000-0000-0000-0000-000000000000}"/>
          </ac:spMkLst>
        </pc:spChg>
      </pc:sldChg>
      <pc:sldChg chg="modSp ord">
        <pc:chgData name="william a" userId="c66c7249b60d4ab2" providerId="LiveId" clId="{11F2BFC8-2768-4ECF-B99B-5F49235C17B4}" dt="2020-09-12T03:29:28.790" v="1955"/>
        <pc:sldMkLst>
          <pc:docMk/>
          <pc:sldMk cId="2126541291" sldId="415"/>
        </pc:sldMkLst>
        <pc:spChg chg="mod">
          <ac:chgData name="william a" userId="c66c7249b60d4ab2" providerId="LiveId" clId="{11F2BFC8-2768-4ECF-B99B-5F49235C17B4}" dt="2020-09-12T03:29:04.756" v="1952"/>
          <ac:spMkLst>
            <pc:docMk/>
            <pc:sldMk cId="2126541291" sldId="415"/>
            <ac:spMk id="2" creationId="{3A456A49-D9F1-4953-8152-0834928543C1}"/>
          </ac:spMkLst>
        </pc:spChg>
      </pc:sldChg>
      <pc:sldChg chg="ord">
        <pc:chgData name="william a" userId="c66c7249b60d4ab2" providerId="LiveId" clId="{11F2BFC8-2768-4ECF-B99B-5F49235C17B4}" dt="2020-09-12T03:29:28.790" v="1955"/>
        <pc:sldMkLst>
          <pc:docMk/>
          <pc:sldMk cId="3097407234" sldId="416"/>
        </pc:sldMkLst>
      </pc:sldChg>
      <pc:sldChg chg="modSp">
        <pc:chgData name="william a" userId="c66c7249b60d4ab2" providerId="LiveId" clId="{11F2BFC8-2768-4ECF-B99B-5F49235C17B4}" dt="2020-09-12T03:18:04.996" v="1396" actId="113"/>
        <pc:sldMkLst>
          <pc:docMk/>
          <pc:sldMk cId="4266078741" sldId="418"/>
        </pc:sldMkLst>
        <pc:spChg chg="mod">
          <ac:chgData name="william a" userId="c66c7249b60d4ab2" providerId="LiveId" clId="{11F2BFC8-2768-4ECF-B99B-5F49235C17B4}" dt="2020-09-12T03:18:04.996" v="1396" actId="113"/>
          <ac:spMkLst>
            <pc:docMk/>
            <pc:sldMk cId="4266078741" sldId="418"/>
            <ac:spMk id="2" creationId="{3A456A49-D9F1-4953-8152-0834928543C1}"/>
          </ac:spMkLst>
        </pc:spChg>
      </pc:sldChg>
      <pc:sldChg chg="modSp modAnim modNotesTx">
        <pc:chgData name="william a" userId="c66c7249b60d4ab2" providerId="LiveId" clId="{11F2BFC8-2768-4ECF-B99B-5F49235C17B4}" dt="2020-09-12T03:35:47.033" v="2508" actId="20577"/>
        <pc:sldMkLst>
          <pc:docMk/>
          <pc:sldMk cId="1313392188" sldId="419"/>
        </pc:sldMkLst>
        <pc:spChg chg="mod">
          <ac:chgData name="william a" userId="c66c7249b60d4ab2" providerId="LiveId" clId="{11F2BFC8-2768-4ECF-B99B-5F49235C17B4}" dt="2020-09-12T03:35:12.705" v="2484" actId="6549"/>
          <ac:spMkLst>
            <pc:docMk/>
            <pc:sldMk cId="1313392188" sldId="419"/>
            <ac:spMk id="6" creationId="{9FD716AD-0B4D-4E8B-A3D8-87DF012EBF35}"/>
          </ac:spMkLst>
        </pc:spChg>
      </pc:sldChg>
      <pc:sldChg chg="modSp">
        <pc:chgData name="william a" userId="c66c7249b60d4ab2" providerId="LiveId" clId="{11F2BFC8-2768-4ECF-B99B-5F49235C17B4}" dt="2020-09-12T03:32:06.271" v="2208" actId="20577"/>
        <pc:sldMkLst>
          <pc:docMk/>
          <pc:sldMk cId="2213567820" sldId="420"/>
        </pc:sldMkLst>
        <pc:spChg chg="mod">
          <ac:chgData name="william a" userId="c66c7249b60d4ab2" providerId="LiveId" clId="{11F2BFC8-2768-4ECF-B99B-5F49235C17B4}" dt="2020-09-12T03:32:06.271" v="2208" actId="20577"/>
          <ac:spMkLst>
            <pc:docMk/>
            <pc:sldMk cId="2213567820" sldId="420"/>
            <ac:spMk id="2" creationId="{3A456A49-D9F1-4953-8152-0834928543C1}"/>
          </ac:spMkLst>
        </pc:spChg>
      </pc:sldChg>
      <pc:sldChg chg="modSp">
        <pc:chgData name="william a" userId="c66c7249b60d4ab2" providerId="LiveId" clId="{11F2BFC8-2768-4ECF-B99B-5F49235C17B4}" dt="2020-09-12T03:29:49.649" v="1957" actId="20577"/>
        <pc:sldMkLst>
          <pc:docMk/>
          <pc:sldMk cId="2928512945" sldId="422"/>
        </pc:sldMkLst>
        <pc:spChg chg="mod">
          <ac:chgData name="william a" userId="c66c7249b60d4ab2" providerId="LiveId" clId="{11F2BFC8-2768-4ECF-B99B-5F49235C17B4}" dt="2020-09-12T03:29:49.649" v="1957" actId="20577"/>
          <ac:spMkLst>
            <pc:docMk/>
            <pc:sldMk cId="2928512945" sldId="422"/>
            <ac:spMk id="2" creationId="{3A456A49-D9F1-4953-8152-0834928543C1}"/>
          </ac:spMkLst>
        </pc:spChg>
      </pc:sldChg>
      <pc:sldChg chg="modTransition">
        <pc:chgData name="william a" userId="c66c7249b60d4ab2" providerId="LiveId" clId="{11F2BFC8-2768-4ECF-B99B-5F49235C17B4}" dt="2020-09-12T03:30:04.272" v="1958"/>
        <pc:sldMkLst>
          <pc:docMk/>
          <pc:sldMk cId="51730675" sldId="423"/>
        </pc:sldMkLst>
      </pc:sldChg>
      <pc:sldChg chg="modNotesTx">
        <pc:chgData name="william a" userId="c66c7249b60d4ab2" providerId="LiveId" clId="{11F2BFC8-2768-4ECF-B99B-5F49235C17B4}" dt="2020-09-12T03:30:33.448" v="2131" actId="20577"/>
        <pc:sldMkLst>
          <pc:docMk/>
          <pc:sldMk cId="2394866363" sldId="424"/>
        </pc:sldMkLst>
      </pc:sldChg>
      <pc:sldChg chg="modSp modNotesTx">
        <pc:chgData name="william a" userId="c66c7249b60d4ab2" providerId="LiveId" clId="{11F2BFC8-2768-4ECF-B99B-5F49235C17B4}" dt="2020-09-12T03:28:12.720" v="1949" actId="20577"/>
        <pc:sldMkLst>
          <pc:docMk/>
          <pc:sldMk cId="1277113126" sldId="426"/>
        </pc:sldMkLst>
        <pc:spChg chg="mod">
          <ac:chgData name="william a" userId="c66c7249b60d4ab2" providerId="LiveId" clId="{11F2BFC8-2768-4ECF-B99B-5F49235C17B4}" dt="2020-09-12T03:26:56.465" v="1739" actId="20577"/>
          <ac:spMkLst>
            <pc:docMk/>
            <pc:sldMk cId="1277113126" sldId="426"/>
            <ac:spMk id="5" creationId="{9022255F-B99F-40C9-9C63-688DFB2F9EDA}"/>
          </ac:spMkLst>
        </pc:spChg>
      </pc:sldChg>
      <pc:sldChg chg="modNotesTx">
        <pc:chgData name="william a" userId="c66c7249b60d4ab2" providerId="LiveId" clId="{11F2BFC8-2768-4ECF-B99B-5F49235C17B4}" dt="2020-09-12T03:16:16.162" v="1305" actId="20577"/>
        <pc:sldMkLst>
          <pc:docMk/>
          <pc:sldMk cId="2983042525" sldId="430"/>
        </pc:sldMkLst>
      </pc:sldChg>
      <pc:sldChg chg="modNotesTx">
        <pc:chgData name="william a" userId="c66c7249b60d4ab2" providerId="LiveId" clId="{11F2BFC8-2768-4ECF-B99B-5F49235C17B4}" dt="2020-09-12T03:24:52.449" v="1608" actId="20577"/>
        <pc:sldMkLst>
          <pc:docMk/>
          <pc:sldMk cId="259177306" sldId="432"/>
        </pc:sldMkLst>
      </pc:sldChg>
      <pc:sldChg chg="modSp">
        <pc:chgData name="william a" userId="c66c7249b60d4ab2" providerId="LiveId" clId="{11F2BFC8-2768-4ECF-B99B-5F49235C17B4}" dt="2020-09-12T03:13:01.929" v="772" actId="20577"/>
        <pc:sldMkLst>
          <pc:docMk/>
          <pc:sldMk cId="2971425547" sldId="440"/>
        </pc:sldMkLst>
        <pc:spChg chg="mod">
          <ac:chgData name="william a" userId="c66c7249b60d4ab2" providerId="LiveId" clId="{11F2BFC8-2768-4ECF-B99B-5F49235C17B4}" dt="2020-09-12T03:13:01.929" v="772" actId="20577"/>
          <ac:spMkLst>
            <pc:docMk/>
            <pc:sldMk cId="2971425547" sldId="440"/>
            <ac:spMk id="19" creationId="{00000000-0000-0000-0000-000000000000}"/>
          </ac:spMkLst>
        </pc:spChg>
      </pc:sldChg>
      <pc:sldChg chg="modSp del">
        <pc:chgData name="william a" userId="c66c7249b60d4ab2" providerId="LiveId" clId="{11F2BFC8-2768-4ECF-B99B-5F49235C17B4}" dt="2020-09-12T03:24:55.504" v="1609" actId="2696"/>
        <pc:sldMkLst>
          <pc:docMk/>
          <pc:sldMk cId="3582231823" sldId="443"/>
        </pc:sldMkLst>
        <pc:picChg chg="mod">
          <ac:chgData name="william a" userId="c66c7249b60d4ab2" providerId="LiveId" clId="{11F2BFC8-2768-4ECF-B99B-5F49235C17B4}" dt="2020-09-12T03:24:36.729" v="1567" actId="14100"/>
          <ac:picMkLst>
            <pc:docMk/>
            <pc:sldMk cId="3582231823" sldId="443"/>
            <ac:picMk id="5" creationId="{40DC7604-2876-41DB-8823-A2D9A5C49C90}"/>
          </ac:picMkLst>
        </pc:picChg>
      </pc:sldChg>
      <pc:sldChg chg="modSp">
        <pc:chgData name="william a" userId="c66c7249b60d4ab2" providerId="LiveId" clId="{11F2BFC8-2768-4ECF-B99B-5F49235C17B4}" dt="2020-09-12T03:25:03.178" v="1614" actId="20577"/>
        <pc:sldMkLst>
          <pc:docMk/>
          <pc:sldMk cId="4130929945" sldId="444"/>
        </pc:sldMkLst>
        <pc:spChg chg="mod">
          <ac:chgData name="william a" userId="c66c7249b60d4ab2" providerId="LiveId" clId="{11F2BFC8-2768-4ECF-B99B-5F49235C17B4}" dt="2020-09-12T03:25:03.178" v="1614" actId="20577"/>
          <ac:spMkLst>
            <pc:docMk/>
            <pc:sldMk cId="4130929945" sldId="444"/>
            <ac:spMk id="4" creationId="{00000000-0000-0000-0000-000000000000}"/>
          </ac:spMkLst>
        </pc:spChg>
        <pc:picChg chg="mod">
          <ac:chgData name="william a" userId="c66c7249b60d4ab2" providerId="LiveId" clId="{11F2BFC8-2768-4ECF-B99B-5F49235C17B4}" dt="2020-09-12T03:24:41.895" v="1568" actId="14100"/>
          <ac:picMkLst>
            <pc:docMk/>
            <pc:sldMk cId="4130929945" sldId="444"/>
            <ac:picMk id="5" creationId="{40DC7604-2876-41DB-8823-A2D9A5C49C90}"/>
          </ac:picMkLst>
        </pc:picChg>
      </pc:sldChg>
      <pc:sldChg chg="modSp">
        <pc:chgData name="william a" userId="c66c7249b60d4ab2" providerId="LiveId" clId="{11F2BFC8-2768-4ECF-B99B-5F49235C17B4}" dt="2020-09-12T03:25:05.916" v="1619" actId="20577"/>
        <pc:sldMkLst>
          <pc:docMk/>
          <pc:sldMk cId="139281797" sldId="445"/>
        </pc:sldMkLst>
        <pc:spChg chg="mod">
          <ac:chgData name="william a" userId="c66c7249b60d4ab2" providerId="LiveId" clId="{11F2BFC8-2768-4ECF-B99B-5F49235C17B4}" dt="2020-09-12T03:25:05.916" v="1619" actId="20577"/>
          <ac:spMkLst>
            <pc:docMk/>
            <pc:sldMk cId="139281797" sldId="445"/>
            <ac:spMk id="4" creationId="{00000000-0000-0000-0000-000000000000}"/>
          </ac:spMkLst>
        </pc:spChg>
      </pc:sldChg>
      <pc:sldChg chg="modSp">
        <pc:chgData name="william a" userId="c66c7249b60d4ab2" providerId="LiveId" clId="{11F2BFC8-2768-4ECF-B99B-5F49235C17B4}" dt="2020-09-12T03:36:09.918" v="2514" actId="6549"/>
        <pc:sldMkLst>
          <pc:docMk/>
          <pc:sldMk cId="919756478" sldId="446"/>
        </pc:sldMkLst>
        <pc:spChg chg="mod">
          <ac:chgData name="william a" userId="c66c7249b60d4ab2" providerId="LiveId" clId="{11F2BFC8-2768-4ECF-B99B-5F49235C17B4}" dt="2020-09-12T03:36:09.918" v="2514" actId="6549"/>
          <ac:spMkLst>
            <pc:docMk/>
            <pc:sldMk cId="919756478" sldId="446"/>
            <ac:spMk id="3" creationId="{5FE92851-6189-408B-832C-D2FB84FA89B1}"/>
          </ac:spMkLst>
        </pc:spChg>
      </pc:sldChg>
      <pc:sldChg chg="modSp">
        <pc:chgData name="william a" userId="c66c7249b60d4ab2" providerId="LiveId" clId="{11F2BFC8-2768-4ECF-B99B-5F49235C17B4}" dt="2020-09-12T03:31:24.113" v="2148" actId="20577"/>
        <pc:sldMkLst>
          <pc:docMk/>
          <pc:sldMk cId="3129846281" sldId="447"/>
        </pc:sldMkLst>
        <pc:spChg chg="mod">
          <ac:chgData name="william a" userId="c66c7249b60d4ab2" providerId="LiveId" clId="{11F2BFC8-2768-4ECF-B99B-5F49235C17B4}" dt="2020-09-12T03:31:24.113" v="2148" actId="20577"/>
          <ac:spMkLst>
            <pc:docMk/>
            <pc:sldMk cId="3129846281" sldId="447"/>
            <ac:spMk id="2" creationId="{3A456A49-D9F1-4953-8152-0834928543C1}"/>
          </ac:spMkLst>
        </pc:spChg>
      </pc:sldChg>
      <pc:sldChg chg="modSp ord">
        <pc:chgData name="william a" userId="c66c7249b60d4ab2" providerId="LiveId" clId="{11F2BFC8-2768-4ECF-B99B-5F49235C17B4}" dt="2020-09-12T03:25:57.668" v="1723"/>
        <pc:sldMkLst>
          <pc:docMk/>
          <pc:sldMk cId="2340861482" sldId="449"/>
        </pc:sldMkLst>
        <pc:spChg chg="mod">
          <ac:chgData name="william a" userId="c66c7249b60d4ab2" providerId="LiveId" clId="{11F2BFC8-2768-4ECF-B99B-5F49235C17B4}" dt="2020-09-12T03:25:52.794" v="1722" actId="6549"/>
          <ac:spMkLst>
            <pc:docMk/>
            <pc:sldMk cId="2340861482" sldId="449"/>
            <ac:spMk id="2" creationId="{3A456A49-D9F1-4953-8152-0834928543C1}"/>
          </ac:spMkLst>
        </pc:spChg>
      </pc:sldChg>
      <pc:sldChg chg="modTransition">
        <pc:chgData name="william a" userId="c66c7249b60d4ab2" providerId="LiveId" clId="{11F2BFC8-2768-4ECF-B99B-5F49235C17B4}" dt="2020-09-12T03:26:08.873" v="1724"/>
        <pc:sldMkLst>
          <pc:docMk/>
          <pc:sldMk cId="4242277249" sldId="450"/>
        </pc:sldMkLst>
      </pc:sldChg>
      <pc:sldChg chg="add del">
        <pc:chgData name="william a" userId="c66c7249b60d4ab2" providerId="LiveId" clId="{11F2BFC8-2768-4ECF-B99B-5F49235C17B4}" dt="2020-09-12T02:40:52.205" v="38" actId="2696"/>
        <pc:sldMkLst>
          <pc:docMk/>
          <pc:sldMk cId="2487275201" sldId="451"/>
        </pc:sldMkLst>
      </pc:sldChg>
      <pc:sldChg chg="modSp">
        <pc:chgData name="william a" userId="c66c7249b60d4ab2" providerId="LiveId" clId="{11F2BFC8-2768-4ECF-B99B-5F49235C17B4}" dt="2020-09-12T03:27:15.406" v="1746" actId="20577"/>
        <pc:sldMkLst>
          <pc:docMk/>
          <pc:sldMk cId="1202839573" sldId="453"/>
        </pc:sldMkLst>
        <pc:spChg chg="mod">
          <ac:chgData name="william a" userId="c66c7249b60d4ab2" providerId="LiveId" clId="{11F2BFC8-2768-4ECF-B99B-5F49235C17B4}" dt="2020-09-12T03:27:15.406" v="1746" actId="20577"/>
          <ac:spMkLst>
            <pc:docMk/>
            <pc:sldMk cId="1202839573" sldId="453"/>
            <ac:spMk id="5" creationId="{9022255F-B99F-40C9-9C63-688DFB2F9EDA}"/>
          </ac:spMkLst>
        </pc:spChg>
      </pc:sldChg>
      <pc:sldChg chg="modSp modNotesTx">
        <pc:chgData name="william a" userId="c66c7249b60d4ab2" providerId="LiveId" clId="{11F2BFC8-2768-4ECF-B99B-5F49235C17B4}" dt="2020-09-12T03:34:15.456" v="2358" actId="20577"/>
        <pc:sldMkLst>
          <pc:docMk/>
          <pc:sldMk cId="1128674684" sldId="454"/>
        </pc:sldMkLst>
        <pc:spChg chg="mod">
          <ac:chgData name="william a" userId="c66c7249b60d4ab2" providerId="LiveId" clId="{11F2BFC8-2768-4ECF-B99B-5F49235C17B4}" dt="2020-09-12T03:34:15.456" v="2358" actId="20577"/>
          <ac:spMkLst>
            <pc:docMk/>
            <pc:sldMk cId="1128674684" sldId="454"/>
            <ac:spMk id="2" creationId="{3A456A49-D9F1-4953-8152-0834928543C1}"/>
          </ac:spMkLst>
        </pc:spChg>
      </pc:sldChg>
      <pc:sldChg chg="modSp">
        <pc:chgData name="william a" userId="c66c7249b60d4ab2" providerId="LiveId" clId="{11F2BFC8-2768-4ECF-B99B-5F49235C17B4}" dt="2020-09-12T03:13:59.947" v="790" actId="6549"/>
        <pc:sldMkLst>
          <pc:docMk/>
          <pc:sldMk cId="596468156" sldId="455"/>
        </pc:sldMkLst>
        <pc:spChg chg="mod">
          <ac:chgData name="william a" userId="c66c7249b60d4ab2" providerId="LiveId" clId="{11F2BFC8-2768-4ECF-B99B-5F49235C17B4}" dt="2020-09-12T03:13:59.947" v="790" actId="6549"/>
          <ac:spMkLst>
            <pc:docMk/>
            <pc:sldMk cId="596468156" sldId="455"/>
            <ac:spMk id="4" creationId="{936E64B9-6958-4EA0-B73B-3029689BAE36}"/>
          </ac:spMkLst>
        </pc:spChg>
      </pc:sldChg>
      <pc:sldChg chg="modSp modNotesTx">
        <pc:chgData name="william a" userId="c66c7249b60d4ab2" providerId="LiveId" clId="{11F2BFC8-2768-4ECF-B99B-5F49235C17B4}" dt="2020-09-12T03:17:57.440" v="1395" actId="6549"/>
        <pc:sldMkLst>
          <pc:docMk/>
          <pc:sldMk cId="3764961109" sldId="458"/>
        </pc:sldMkLst>
        <pc:spChg chg="mod">
          <ac:chgData name="william a" userId="c66c7249b60d4ab2" providerId="LiveId" clId="{11F2BFC8-2768-4ECF-B99B-5F49235C17B4}" dt="2020-09-12T03:17:57.440" v="1395" actId="6549"/>
          <ac:spMkLst>
            <pc:docMk/>
            <pc:sldMk cId="3764961109" sldId="458"/>
            <ac:spMk id="2" creationId="{3A456A49-D9F1-4953-8152-0834928543C1}"/>
          </ac:spMkLst>
        </pc:spChg>
      </pc:sldChg>
      <pc:sldChg chg="modSp">
        <pc:chgData name="william a" userId="c66c7249b60d4ab2" providerId="LiveId" clId="{11F2BFC8-2768-4ECF-B99B-5F49235C17B4}" dt="2020-09-12T03:32:19.367" v="2210" actId="20577"/>
        <pc:sldMkLst>
          <pc:docMk/>
          <pc:sldMk cId="172816241" sldId="459"/>
        </pc:sldMkLst>
        <pc:spChg chg="mod">
          <ac:chgData name="william a" userId="c66c7249b60d4ab2" providerId="LiveId" clId="{11F2BFC8-2768-4ECF-B99B-5F49235C17B4}" dt="2020-09-12T03:32:19.367" v="2210" actId="20577"/>
          <ac:spMkLst>
            <pc:docMk/>
            <pc:sldMk cId="172816241" sldId="459"/>
            <ac:spMk id="2" creationId="{3A456A49-D9F1-4953-8152-0834928543C1}"/>
          </ac:spMkLst>
        </pc:spChg>
      </pc:sldChg>
      <pc:sldChg chg="modNotesTx">
        <pc:chgData name="william a" userId="c66c7249b60d4ab2" providerId="LiveId" clId="{11F2BFC8-2768-4ECF-B99B-5F49235C17B4}" dt="2020-09-12T03:25:27.309" v="1720" actId="20577"/>
        <pc:sldMkLst>
          <pc:docMk/>
          <pc:sldMk cId="508234995" sldId="462"/>
        </pc:sldMkLst>
      </pc:sldChg>
      <pc:sldChg chg="modSp add del">
        <pc:chgData name="william a" userId="c66c7249b60d4ab2" providerId="LiveId" clId="{11F2BFC8-2768-4ECF-B99B-5F49235C17B4}" dt="2020-09-12T03:39:30.172" v="2573" actId="2696"/>
        <pc:sldMkLst>
          <pc:docMk/>
          <pc:sldMk cId="2928475284" sldId="463"/>
        </pc:sldMkLst>
        <pc:spChg chg="mod">
          <ac:chgData name="william a" userId="c66c7249b60d4ab2" providerId="LiveId" clId="{11F2BFC8-2768-4ECF-B99B-5F49235C17B4}" dt="2020-09-12T03:36:34.863" v="2535" actId="27636"/>
          <ac:spMkLst>
            <pc:docMk/>
            <pc:sldMk cId="2928475284" sldId="463"/>
            <ac:spMk id="44" creationId="{00000000-0000-0000-0000-000000000000}"/>
          </ac:spMkLst>
        </pc:spChg>
        <pc:spChg chg="mod">
          <ac:chgData name="william a" userId="c66c7249b60d4ab2" providerId="LiveId" clId="{11F2BFC8-2768-4ECF-B99B-5F49235C17B4}" dt="2020-09-12T03:38:39.668" v="2571" actId="1076"/>
          <ac:spMkLst>
            <pc:docMk/>
            <pc:sldMk cId="2928475284" sldId="463"/>
            <ac:spMk id="152" creationId="{00000000-0000-0000-0000-000000000000}"/>
          </ac:spMkLst>
        </pc:spChg>
        <pc:spChg chg="mod">
          <ac:chgData name="william a" userId="c66c7249b60d4ab2" providerId="LiveId" clId="{11F2BFC8-2768-4ECF-B99B-5F49235C17B4}" dt="2020-09-12T03:38:32.246" v="2570" actId="20577"/>
          <ac:spMkLst>
            <pc:docMk/>
            <pc:sldMk cId="2928475284" sldId="463"/>
            <ac:spMk id="154" creationId="{00000000-0000-0000-0000-000000000000}"/>
          </ac:spMkLst>
        </pc:spChg>
        <pc:spChg chg="mod">
          <ac:chgData name="william a" userId="c66c7249b60d4ab2" providerId="LiveId" clId="{11F2BFC8-2768-4ECF-B99B-5F49235C17B4}" dt="2020-09-12T03:38:12.753" v="2557" actId="255"/>
          <ac:spMkLst>
            <pc:docMk/>
            <pc:sldMk cId="2928475284" sldId="463"/>
            <ac:spMk id="156" creationId="{00000000-0000-0000-0000-000000000000}"/>
          </ac:spMkLst>
        </pc:spChg>
        <pc:spChg chg="mod">
          <ac:chgData name="william a" userId="c66c7249b60d4ab2" providerId="LiveId" clId="{11F2BFC8-2768-4ECF-B99B-5F49235C17B4}" dt="2020-09-12T03:36:34.872" v="2538" actId="27636"/>
          <ac:spMkLst>
            <pc:docMk/>
            <pc:sldMk cId="2928475284" sldId="463"/>
            <ac:spMk id="157" creationId="{00000000-0000-0000-0000-000000000000}"/>
          </ac:spMkLst>
        </pc:spChg>
        <pc:spChg chg="mod">
          <ac:chgData name="william a" userId="c66c7249b60d4ab2" providerId="LiveId" clId="{11F2BFC8-2768-4ECF-B99B-5F49235C17B4}" dt="2020-09-12T03:36:34.866" v="2536" actId="27636"/>
          <ac:spMkLst>
            <pc:docMk/>
            <pc:sldMk cId="2928475284" sldId="463"/>
            <ac:spMk id="158" creationId="{00000000-0000-0000-0000-000000000000}"/>
          </ac:spMkLst>
        </pc:spChg>
      </pc:sldChg>
      <pc:sldChg chg="add">
        <pc:chgData name="william a" userId="c66c7249b60d4ab2" providerId="LiveId" clId="{11F2BFC8-2768-4ECF-B99B-5F49235C17B4}" dt="2020-09-12T03:39:26.800" v="2572"/>
        <pc:sldMkLst>
          <pc:docMk/>
          <pc:sldMk cId="527714878" sldId="464"/>
        </pc:sldMkLst>
      </pc:sldChg>
      <pc:sldMasterChg chg="delSldLayout">
        <pc:chgData name="william a" userId="c66c7249b60d4ab2" providerId="LiveId" clId="{11F2BFC8-2768-4ECF-B99B-5F49235C17B4}" dt="2020-09-12T03:36:36.330" v="2540" actId="2696"/>
        <pc:sldMasterMkLst>
          <pc:docMk/>
          <pc:sldMasterMk cId="2253422689" sldId="2147483704"/>
        </pc:sldMasterMkLst>
        <pc:sldLayoutChg chg="del">
          <pc:chgData name="william a" userId="c66c7249b60d4ab2" providerId="LiveId" clId="{11F2BFC8-2768-4ECF-B99B-5F49235C17B4}" dt="2020-09-12T03:36:36.330" v="2540" actId="2696"/>
          <pc:sldLayoutMkLst>
            <pc:docMk/>
            <pc:sldMasterMk cId="2253422689" sldId="2147483704"/>
            <pc:sldLayoutMk cId="3977037199" sldId="214748370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0A825A-D99C-4189-9079-C1724CD9A2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C85F39-FBE0-4308-AEB4-41F5556E92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AB19A-044A-4188-95F7-FE3CC087FFBA}" type="datetimeFigureOut">
              <a:rPr lang="en-US" smtClean="0"/>
              <a:t>11/6/2020</a:t>
            </a:fld>
            <a:endParaRPr lang="en-US"/>
          </a:p>
        </p:txBody>
      </p:sp>
      <p:sp>
        <p:nvSpPr>
          <p:cNvPr id="4" name="Footer Placeholder 3">
            <a:extLst>
              <a:ext uri="{FF2B5EF4-FFF2-40B4-BE49-F238E27FC236}">
                <a16:creationId xmlns:a16="http://schemas.microsoft.com/office/drawing/2014/main" id="{F963C11C-94DD-4E9A-9501-B96004F104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7D433C-E053-4B66-9C4A-29AA74B6F1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26CACC-4A9E-4C3A-AFE6-7FDCFBD2FC7B}" type="slidenum">
              <a:rPr lang="en-US" smtClean="0"/>
              <a:t>‹#›</a:t>
            </a:fld>
            <a:endParaRPr lang="en-US"/>
          </a:p>
        </p:txBody>
      </p:sp>
    </p:spTree>
    <p:extLst>
      <p:ext uri="{BB962C8B-B14F-4D97-AF65-F5344CB8AC3E}">
        <p14:creationId xmlns:p14="http://schemas.microsoft.com/office/powerpoint/2010/main" val="991327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2807D-DF51-4782-A6A0-E53C53F8DBAA}" type="datetimeFigureOut">
              <a:rPr lang="en-US" smtClean="0"/>
              <a:t>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C2AB-72C2-4F1F-8100-3B56372C9376}" type="slidenum">
              <a:rPr lang="en-US" smtClean="0"/>
              <a:t>‹#›</a:t>
            </a:fld>
            <a:endParaRPr lang="en-US"/>
          </a:p>
        </p:txBody>
      </p:sp>
    </p:spTree>
    <p:extLst>
      <p:ext uri="{BB962C8B-B14F-4D97-AF65-F5344CB8AC3E}">
        <p14:creationId xmlns:p14="http://schemas.microsoft.com/office/powerpoint/2010/main" val="63997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loudblogs.microsoft.com/sqlserver/2019/07/24/free-supported-java-in-sql-server-2019-is-now-availabl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Welcome to What’s New in SQL Server 2019, a product that is less than a year old, released about 10 months ago.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As for an audience of this session, I’m going to go ahead and assume you are any role dealing with SQL Server, from an experience DBA to a developer to an IT Manager. I’ll try to deliver both big strategic benefits up front, as well as gritty technical details near the end</a:t>
            </a:r>
            <a:r>
              <a:rPr lang="en-CA" sz="1200"/>
              <a:t>, to try </a:t>
            </a:r>
            <a:r>
              <a:rPr lang="en-CA" sz="1200" dirty="0"/>
              <a:t>to please everyone.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Today’s presentation is delivered with a short delay from the broadcast medium, so if you have any questions, go ahead and submit them any time, and we’ll save time to answer collected questions in the middle and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Let’s get started with a summary of some favorite features.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95D65-F9D0-489D-BCF8-B935B2E6D2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&lt;read notes only&gt;</a:t>
            </a:r>
          </a:p>
          <a:p>
            <a:pPr marL="457200" indent="-457200">
              <a:buFont typeface="Arial" panose="020B0604020202020204" pitchFamily="34" charset="0"/>
              <a:buChar char="•"/>
            </a:pPr>
            <a:r>
              <a:rPr lang="en-US" sz="1200" dirty="0"/>
              <a:t>Some features of SQL Server since 2016 have required an installation of the Oracle Java Runtime Environment (JRE).</a:t>
            </a:r>
          </a:p>
          <a:p>
            <a:pPr marL="457200" indent="-457200">
              <a:buFont typeface="Arial" panose="020B0604020202020204" pitchFamily="34" charset="0"/>
              <a:buChar char="•"/>
            </a:pPr>
            <a:r>
              <a:rPr lang="en-US" sz="1200" dirty="0"/>
              <a:t>This is needed for some uses of </a:t>
            </a:r>
            <a:r>
              <a:rPr lang="en-US" sz="1200" dirty="0" err="1"/>
              <a:t>PolyBase</a:t>
            </a:r>
            <a:r>
              <a:rPr lang="en-US" sz="1200" dirty="0"/>
              <a:t>, Apache Spark, or Java extensibility for native Java programming in SQL Server.</a:t>
            </a:r>
          </a:p>
          <a:p>
            <a:pPr marL="457200" indent="-457200">
              <a:buFont typeface="Arial" panose="020B0604020202020204" pitchFamily="34" charset="0"/>
              <a:buChar char="•"/>
            </a:pPr>
            <a:r>
              <a:rPr lang="en-US" sz="1200" dirty="0"/>
              <a:t>In the past, this was the OpenJDK or the Oracle Java SE. </a:t>
            </a:r>
            <a:br>
              <a:rPr lang="en-US" sz="1200" dirty="0"/>
            </a:br>
            <a:r>
              <a:rPr lang="en-US" sz="1200" dirty="0"/>
              <a:t>Neither option was ideal because of no/poor support.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Starting with SQL 2019, the commercial open source </a:t>
            </a:r>
            <a:br>
              <a:rPr lang="en-US" sz="1200" dirty="0"/>
            </a:br>
            <a:r>
              <a:rPr lang="en-US" sz="1200" b="1" dirty="0"/>
              <a:t>Azul Zulu for Azure Enterprise </a:t>
            </a:r>
            <a:r>
              <a:rPr lang="en-US" sz="1200" dirty="0"/>
              <a:t>framework is provided for free, with free Enterprise support.</a:t>
            </a:r>
            <a:br>
              <a:rPr lang="en-US" sz="1200" dirty="0"/>
            </a:br>
            <a:r>
              <a:rPr lang="en-US" sz="800" dirty="0">
                <a:hlinkClick r:id="rId3"/>
              </a:rPr>
              <a:t>https://cloudblogs.microsoft.com/sqlserver/2019/07/24/free-supported-java-in-sql-server-2019-is-now-available/</a:t>
            </a:r>
            <a:endParaRPr lang="en-US" sz="800" dirty="0"/>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19</a:t>
            </a:fld>
            <a:endParaRPr lang="en-US"/>
          </a:p>
        </p:txBody>
      </p:sp>
    </p:spTree>
    <p:extLst>
      <p:ext uri="{BB962C8B-B14F-4D97-AF65-F5344CB8AC3E}">
        <p14:creationId xmlns:p14="http://schemas.microsoft.com/office/powerpoint/2010/main" val="388496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21</a:t>
            </a:fld>
            <a:endParaRPr lang="en-US"/>
          </a:p>
        </p:txBody>
      </p:sp>
    </p:spTree>
    <p:extLst>
      <p:ext uri="{BB962C8B-B14F-4D97-AF65-F5344CB8AC3E}">
        <p14:creationId xmlns:p14="http://schemas.microsoft.com/office/powerpoint/2010/main" val="1835524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22</a:t>
            </a:fld>
            <a:endParaRPr lang="en-US"/>
          </a:p>
        </p:txBody>
      </p:sp>
    </p:spTree>
    <p:extLst>
      <p:ext uri="{BB962C8B-B14F-4D97-AF65-F5344CB8AC3E}">
        <p14:creationId xmlns:p14="http://schemas.microsoft.com/office/powerpoint/2010/main" val="2691319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A5C2AB-72C2-4F1F-8100-3B56372C9376}" type="slidenum">
              <a:rPr lang="en-US" smtClean="0"/>
              <a:t>23</a:t>
            </a:fld>
            <a:endParaRPr lang="en-US"/>
          </a:p>
        </p:txBody>
      </p:sp>
    </p:spTree>
    <p:extLst>
      <p:ext uri="{BB962C8B-B14F-4D97-AF65-F5344CB8AC3E}">
        <p14:creationId xmlns:p14="http://schemas.microsoft.com/office/powerpoint/2010/main" val="2971948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introduced in SQL 20178</a:t>
            </a:r>
          </a:p>
        </p:txBody>
      </p:sp>
      <p:sp>
        <p:nvSpPr>
          <p:cNvPr id="4" name="Slide Number Placeholder 3"/>
          <p:cNvSpPr>
            <a:spLocks noGrp="1"/>
          </p:cNvSpPr>
          <p:nvPr>
            <p:ph type="sldNum" sz="quarter" idx="5"/>
          </p:nvPr>
        </p:nvSpPr>
        <p:spPr/>
        <p:txBody>
          <a:bodyPr/>
          <a:lstStyle/>
          <a:p>
            <a:fld id="{0FA5C2AB-72C2-4F1F-8100-3B56372C9376}" type="slidenum">
              <a:rPr lang="en-US" smtClean="0"/>
              <a:t>26</a:t>
            </a:fld>
            <a:endParaRPr lang="en-US"/>
          </a:p>
        </p:txBody>
      </p:sp>
    </p:spTree>
    <p:extLst>
      <p:ext uri="{BB962C8B-B14F-4D97-AF65-F5344CB8AC3E}">
        <p14:creationId xmlns:p14="http://schemas.microsoft.com/office/powerpoint/2010/main" val="1707777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30</a:t>
            </a:fld>
            <a:endParaRPr lang="en-US"/>
          </a:p>
        </p:txBody>
      </p:sp>
    </p:spTree>
    <p:extLst>
      <p:ext uri="{BB962C8B-B14F-4D97-AF65-F5344CB8AC3E}">
        <p14:creationId xmlns:p14="http://schemas.microsoft.com/office/powerpoint/2010/main" val="3462769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something necessarily for SQL Server 2019 but happened right after the product came out. </a:t>
            </a:r>
          </a:p>
        </p:txBody>
      </p:sp>
      <p:sp>
        <p:nvSpPr>
          <p:cNvPr id="4" name="Slide Number Placeholder 3"/>
          <p:cNvSpPr>
            <a:spLocks noGrp="1"/>
          </p:cNvSpPr>
          <p:nvPr>
            <p:ph type="sldNum" sz="quarter" idx="5"/>
          </p:nvPr>
        </p:nvSpPr>
        <p:spPr/>
        <p:txBody>
          <a:bodyPr/>
          <a:lstStyle/>
          <a:p>
            <a:fld id="{0FA5C2AB-72C2-4F1F-8100-3B56372C9376}" type="slidenum">
              <a:rPr lang="en-US" smtClean="0"/>
              <a:t>31</a:t>
            </a:fld>
            <a:endParaRPr lang="en-US"/>
          </a:p>
        </p:txBody>
      </p:sp>
    </p:spTree>
    <p:extLst>
      <p:ext uri="{BB962C8B-B14F-4D97-AF65-F5344CB8AC3E}">
        <p14:creationId xmlns:p14="http://schemas.microsoft.com/office/powerpoint/2010/main" val="2072734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33</a:t>
            </a:fld>
            <a:endParaRPr lang="en-US"/>
          </a:p>
        </p:txBody>
      </p:sp>
    </p:spTree>
    <p:extLst>
      <p:ext uri="{BB962C8B-B14F-4D97-AF65-F5344CB8AC3E}">
        <p14:creationId xmlns:p14="http://schemas.microsoft.com/office/powerpoint/2010/main" val="37116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first&gt;</a:t>
            </a:r>
          </a:p>
          <a:p>
            <a:r>
              <a:rPr lang="en-US" dirty="0"/>
              <a:t>Now I’m about to start off on a rapid fire series of slides on big performance improvements that everyone should enjoy in SQL Server 2019, especially developers, so buckle up!</a:t>
            </a:r>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34</a:t>
            </a:fld>
            <a:endParaRPr lang="en-US"/>
          </a:p>
        </p:txBody>
      </p:sp>
    </p:spTree>
    <p:extLst>
      <p:ext uri="{BB962C8B-B14F-4D97-AF65-F5344CB8AC3E}">
        <p14:creationId xmlns:p14="http://schemas.microsoft.com/office/powerpoint/2010/main" val="353426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38</a:t>
            </a:fld>
            <a:endParaRPr lang="en-US"/>
          </a:p>
        </p:txBody>
      </p:sp>
    </p:spTree>
    <p:extLst>
      <p:ext uri="{BB962C8B-B14F-4D97-AF65-F5344CB8AC3E}">
        <p14:creationId xmlns:p14="http://schemas.microsoft.com/office/powerpoint/2010/main" val="1335816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order they appear on the cover of the book, What was your new favorite feature of SQL Server 2019?</a:t>
            </a:r>
          </a:p>
        </p:txBody>
      </p:sp>
      <p:sp>
        <p:nvSpPr>
          <p:cNvPr id="4" name="Slide Number Placeholder 3"/>
          <p:cNvSpPr>
            <a:spLocks noGrp="1"/>
          </p:cNvSpPr>
          <p:nvPr>
            <p:ph type="sldNum" sz="quarter" idx="5"/>
          </p:nvPr>
        </p:nvSpPr>
        <p:spPr/>
        <p:txBody>
          <a:bodyPr/>
          <a:lstStyle/>
          <a:p>
            <a:fld id="{0FA5C2AB-72C2-4F1F-8100-3B56372C9376}" type="slidenum">
              <a:rPr lang="en-US" smtClean="0"/>
              <a:t>2</a:t>
            </a:fld>
            <a:endParaRPr lang="en-US"/>
          </a:p>
        </p:txBody>
      </p:sp>
    </p:spTree>
    <p:extLst>
      <p:ext uri="{BB962C8B-B14F-4D97-AF65-F5344CB8AC3E}">
        <p14:creationId xmlns:p14="http://schemas.microsoft.com/office/powerpoint/2010/main" val="2327470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39</a:t>
            </a:fld>
            <a:endParaRPr lang="en-US"/>
          </a:p>
        </p:txBody>
      </p:sp>
    </p:spTree>
    <p:extLst>
      <p:ext uri="{BB962C8B-B14F-4D97-AF65-F5344CB8AC3E}">
        <p14:creationId xmlns:p14="http://schemas.microsoft.com/office/powerpoint/2010/main" val="1114158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more information on this online, but I’m trying to get through all these so I’ll go quickly. Feel free to drop a question in the chat if you want more information.</a:t>
            </a:r>
          </a:p>
        </p:txBody>
      </p:sp>
      <p:sp>
        <p:nvSpPr>
          <p:cNvPr id="4" name="Slide Number Placeholder 3"/>
          <p:cNvSpPr>
            <a:spLocks noGrp="1"/>
          </p:cNvSpPr>
          <p:nvPr>
            <p:ph type="sldNum" sz="quarter" idx="5"/>
          </p:nvPr>
        </p:nvSpPr>
        <p:spPr/>
        <p:txBody>
          <a:bodyPr/>
          <a:lstStyle/>
          <a:p>
            <a:fld id="{0FA5C2AB-72C2-4F1F-8100-3B56372C9376}" type="slidenum">
              <a:rPr lang="en-US" smtClean="0"/>
              <a:t>45</a:t>
            </a:fld>
            <a:endParaRPr lang="en-US"/>
          </a:p>
        </p:txBody>
      </p:sp>
    </p:spTree>
    <p:extLst>
      <p:ext uri="{BB962C8B-B14F-4D97-AF65-F5344CB8AC3E}">
        <p14:creationId xmlns:p14="http://schemas.microsoft.com/office/powerpoint/2010/main" val="1031434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b="1" dirty="0"/>
              <a:t>&lt;read notes instead&gt;</a:t>
            </a:r>
          </a:p>
          <a:p>
            <a:pPr marL="0" indent="0">
              <a:buFont typeface="Arial" panose="020B0604020202020204" pitchFamily="34" charset="0"/>
              <a:buNone/>
            </a:pPr>
            <a:endParaRPr lang="en-US" sz="3200" b="1" dirty="0"/>
          </a:p>
          <a:p>
            <a:pPr marL="0" indent="0">
              <a:buFont typeface="Arial" panose="020B0604020202020204" pitchFamily="34" charset="0"/>
              <a:buNone/>
            </a:pPr>
            <a:r>
              <a:rPr lang="en-US" sz="3200" b="1" dirty="0"/>
              <a:t>Existing behavior: </a:t>
            </a:r>
            <a:r>
              <a:rPr lang="en-US" sz="3200" dirty="0"/>
              <a:t>Table variables are compiled along with all other statements, cannot know the actual row count at time of execution, so a fixed guess </a:t>
            </a:r>
            <a:r>
              <a:rPr lang="en-US" sz="3200" b="1" dirty="0"/>
              <a:t>of one row </a:t>
            </a:r>
            <a:r>
              <a:rPr lang="en-US" sz="3200" dirty="0"/>
              <a:t>is used.  </a:t>
            </a:r>
            <a:r>
              <a:rPr lang="en-US" sz="2800" dirty="0"/>
              <a:t>This is why table variables are only good for very small </a:t>
            </a:r>
            <a:r>
              <a:rPr lang="en-US" sz="2800" dirty="0" err="1"/>
              <a:t>rowcounts</a:t>
            </a:r>
            <a:r>
              <a:rPr lang="en-US" sz="2800" dirty="0"/>
              <a:t>. Wild underestimation of </a:t>
            </a:r>
            <a:r>
              <a:rPr lang="en-US" sz="2800" dirty="0" err="1"/>
              <a:t>rowcount</a:t>
            </a:r>
            <a:r>
              <a:rPr lang="en-US" sz="2800" dirty="0"/>
              <a:t> caused poor performance.</a:t>
            </a:r>
          </a:p>
          <a:p>
            <a:pPr marL="0" indent="0">
              <a:buFont typeface="Arial" panose="020B0604020202020204" pitchFamily="34" charset="0"/>
              <a:buNone/>
            </a:pPr>
            <a:endParaRPr lang="en-US" sz="2800" dirty="0"/>
          </a:p>
          <a:p>
            <a:pPr marL="0" indent="0">
              <a:buFont typeface="Arial" panose="020B0604020202020204" pitchFamily="34" charset="0"/>
              <a:buNone/>
            </a:pPr>
            <a:r>
              <a:rPr lang="en-US" sz="3200" b="1" dirty="0"/>
              <a:t>In SQL 2019: </a:t>
            </a:r>
            <a:r>
              <a:rPr lang="en-US" sz="3200" dirty="0"/>
              <a:t>compilation behavior matches that of temp tables, and results in the actual </a:t>
            </a:r>
            <a:r>
              <a:rPr lang="en-US" sz="3200" dirty="0" err="1"/>
              <a:t>rowcount</a:t>
            </a:r>
            <a:r>
              <a:rPr lang="en-US" sz="3200" dirty="0"/>
              <a:t> being used in the plan, much better plans. </a:t>
            </a:r>
          </a:p>
          <a:p>
            <a:pPr marL="0" indent="0">
              <a:buFont typeface="Arial" panose="020B0604020202020204" pitchFamily="34" charset="0"/>
              <a:buNone/>
            </a:pPr>
            <a:endParaRPr lang="en-US" sz="3200" i="1" dirty="0"/>
          </a:p>
          <a:p>
            <a:pPr marL="0" indent="0">
              <a:buFont typeface="Arial" panose="020B0604020202020204" pitchFamily="34" charset="0"/>
              <a:buNone/>
            </a:pPr>
            <a:r>
              <a:rPr lang="en-US" sz="3200" i="1" dirty="0"/>
              <a:t>No change if you’re already using Table vars appropriately (for very small </a:t>
            </a:r>
            <a:r>
              <a:rPr lang="en-US" sz="3200" i="1" dirty="0" err="1"/>
              <a:t>rowcounts</a:t>
            </a:r>
            <a:r>
              <a:rPr lang="en-US" sz="3200" i="1" dirty="0"/>
              <a:t> only).</a:t>
            </a:r>
            <a:endParaRPr lang="en-US" sz="1600" i="1" dirty="0"/>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49</a:t>
            </a:fld>
            <a:endParaRPr lang="en-US"/>
          </a:p>
        </p:txBody>
      </p:sp>
    </p:spTree>
    <p:extLst>
      <p:ext uri="{BB962C8B-B14F-4D97-AF65-F5344CB8AC3E}">
        <p14:creationId xmlns:p14="http://schemas.microsoft.com/office/powerpoint/2010/main" val="1996244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first&gt;</a:t>
            </a:r>
          </a:p>
          <a:p>
            <a:r>
              <a:rPr lang="en-US" dirty="0"/>
              <a:t>Only the first 100 characters of the truncated value, so careful with long strings</a:t>
            </a:r>
          </a:p>
        </p:txBody>
      </p:sp>
      <p:sp>
        <p:nvSpPr>
          <p:cNvPr id="4" name="Slide Number Placeholder 3"/>
          <p:cNvSpPr>
            <a:spLocks noGrp="1"/>
          </p:cNvSpPr>
          <p:nvPr>
            <p:ph type="sldNum" sz="quarter" idx="5"/>
          </p:nvPr>
        </p:nvSpPr>
        <p:spPr/>
        <p:txBody>
          <a:bodyPr/>
          <a:lstStyle/>
          <a:p>
            <a:fld id="{0FA5C2AB-72C2-4F1F-8100-3B56372C9376}" type="slidenum">
              <a:rPr lang="en-US" smtClean="0"/>
              <a:t>50</a:t>
            </a:fld>
            <a:endParaRPr lang="en-US"/>
          </a:p>
        </p:txBody>
      </p:sp>
    </p:spTree>
    <p:extLst>
      <p:ext uri="{BB962C8B-B14F-4D97-AF65-F5344CB8AC3E}">
        <p14:creationId xmlns:p14="http://schemas.microsoft.com/office/powerpoint/2010/main" val="3823404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53</a:t>
            </a:fld>
            <a:endParaRPr lang="en-US"/>
          </a:p>
        </p:txBody>
      </p:sp>
    </p:spTree>
    <p:extLst>
      <p:ext uri="{BB962C8B-B14F-4D97-AF65-F5344CB8AC3E}">
        <p14:creationId xmlns:p14="http://schemas.microsoft.com/office/powerpoint/2010/main" val="337924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54</a:t>
            </a:fld>
            <a:endParaRPr lang="en-US"/>
          </a:p>
        </p:txBody>
      </p:sp>
    </p:spTree>
    <p:extLst>
      <p:ext uri="{BB962C8B-B14F-4D97-AF65-F5344CB8AC3E}">
        <p14:creationId xmlns:p14="http://schemas.microsoft.com/office/powerpoint/2010/main" val="216771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55</a:t>
            </a:fld>
            <a:endParaRPr lang="en-US"/>
          </a:p>
        </p:txBody>
      </p:sp>
    </p:spTree>
    <p:extLst>
      <p:ext uri="{BB962C8B-B14F-4D97-AF65-F5344CB8AC3E}">
        <p14:creationId xmlns:p14="http://schemas.microsoft.com/office/powerpoint/2010/main" val="2774859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Most importantly, I have been a SME for item review and writing of SQL Server certification exam test questions since 2012, something that is even less fun than it sounds, but it is still quite informative and useful to me in my career.</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4</a:t>
            </a:fld>
            <a:endParaRPr lang="en-US" dirty="0"/>
          </a:p>
        </p:txBody>
      </p:sp>
    </p:spTree>
    <p:extLst>
      <p:ext uri="{BB962C8B-B14F-4D97-AF65-F5344CB8AC3E}">
        <p14:creationId xmlns:p14="http://schemas.microsoft.com/office/powerpoint/2010/main" val="2802598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5</a:t>
            </a:fld>
            <a:endParaRPr lang="en-US" dirty="0"/>
          </a:p>
        </p:txBody>
      </p:sp>
    </p:spTree>
    <p:extLst>
      <p:ext uri="{BB962C8B-B14F-4D97-AF65-F5344CB8AC3E}">
        <p14:creationId xmlns:p14="http://schemas.microsoft.com/office/powerpoint/2010/main" val="2535194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6</a:t>
            </a:fld>
            <a:endParaRPr lang="en-US" dirty="0"/>
          </a:p>
        </p:txBody>
      </p:sp>
    </p:spTree>
    <p:extLst>
      <p:ext uri="{BB962C8B-B14F-4D97-AF65-F5344CB8AC3E}">
        <p14:creationId xmlns:p14="http://schemas.microsoft.com/office/powerpoint/2010/main" val="152319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7</a:t>
            </a:fld>
            <a:endParaRPr lang="en-US" dirty="0"/>
          </a:p>
        </p:txBody>
      </p:sp>
    </p:spTree>
    <p:extLst>
      <p:ext uri="{BB962C8B-B14F-4D97-AF65-F5344CB8AC3E}">
        <p14:creationId xmlns:p14="http://schemas.microsoft.com/office/powerpoint/2010/main" val="5952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entire open source data lake within SQL Server 2019 product</a:t>
            </a:r>
          </a:p>
          <a:p>
            <a:endParaRPr lang="en-US" dirty="0"/>
          </a:p>
          <a:p>
            <a:r>
              <a:rPr lang="en-US" dirty="0"/>
              <a:t>For the data you don’t want to move, the concept of data virtualization leaves it in place in its source system, even if it’s </a:t>
            </a:r>
            <a:r>
              <a:rPr lang="en-US" dirty="0" err="1"/>
              <a:t>nonMicrosoft</a:t>
            </a:r>
            <a:r>
              <a:rPr lang="en-US" dirty="0"/>
              <a:t> or nonrelational, and queries it with TSQL.</a:t>
            </a:r>
          </a:p>
          <a:p>
            <a:endParaRPr lang="en-US" dirty="0"/>
          </a:p>
          <a:p>
            <a:r>
              <a:rPr lang="en-US" dirty="0"/>
              <a:t>For the data you want in SQL Server, it’s all there, not just in the SQL Server engine but in Spark.</a:t>
            </a:r>
          </a:p>
          <a:p>
            <a:endParaRPr lang="en-US" dirty="0"/>
          </a:p>
          <a:p>
            <a:r>
              <a:rPr lang="en-US" dirty="0"/>
              <a:t>And AI and Machine Learning services are built in, allowing BDC to be a one-stop shop for the data lake, data warehousing, analytics.</a:t>
            </a:r>
          </a:p>
        </p:txBody>
      </p:sp>
      <p:sp>
        <p:nvSpPr>
          <p:cNvPr id="4" name="Slide Number Placeholder 3"/>
          <p:cNvSpPr>
            <a:spLocks noGrp="1"/>
          </p:cNvSpPr>
          <p:nvPr>
            <p:ph type="sldNum" sz="quarter" idx="5"/>
          </p:nvPr>
        </p:nvSpPr>
        <p:spPr/>
        <p:txBody>
          <a:bodyPr/>
          <a:lstStyle/>
          <a:p>
            <a:fld id="{0FA5C2AB-72C2-4F1F-8100-3B56372C9376}" type="slidenum">
              <a:rPr lang="en-US" smtClean="0"/>
              <a:t>14</a:t>
            </a:fld>
            <a:endParaRPr lang="en-US"/>
          </a:p>
        </p:txBody>
      </p:sp>
    </p:spTree>
    <p:extLst>
      <p:ext uri="{BB962C8B-B14F-4D97-AF65-F5344CB8AC3E}">
        <p14:creationId xmlns:p14="http://schemas.microsoft.com/office/powerpoint/2010/main" val="287139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&lt;Read slide then notes&gt;</a:t>
            </a:r>
          </a:p>
          <a:p>
            <a:pPr marL="0" indent="0">
              <a:buFont typeface="Arial" panose="020B0604020202020204" pitchFamily="34" charset="0"/>
              <a:buNone/>
            </a:pPr>
            <a:r>
              <a:rPr lang="en-US" sz="1200" dirty="0"/>
              <a:t>The </a:t>
            </a:r>
            <a:r>
              <a:rPr lang="en-US" sz="1200" dirty="0" err="1"/>
              <a:t>PolyBase</a:t>
            </a:r>
            <a:r>
              <a:rPr lang="en-US" sz="1200" dirty="0"/>
              <a:t> Query Engine makes it possible to query </a:t>
            </a:r>
            <a:r>
              <a:rPr lang="en-US" sz="1200" b="1" dirty="0"/>
              <a:t>Hadoop nonrelational data </a:t>
            </a:r>
            <a:r>
              <a:rPr lang="en-US" sz="1200" dirty="0"/>
              <a:t>or </a:t>
            </a:r>
            <a:r>
              <a:rPr lang="en-US" sz="1200" b="1" dirty="0"/>
              <a:t>Azure Blob Storage files </a:t>
            </a:r>
            <a:r>
              <a:rPr lang="en-US" sz="1200" dirty="0"/>
              <a:t>using T-SQL, by creating EXTERNAL tables in SQL Server connected directly on Azure Storage, Oracle, Teradata, Hadoop, MongoDB, much more</a:t>
            </a:r>
          </a:p>
          <a:p>
            <a:endParaRPr lang="en-US" sz="1200" dirty="0"/>
          </a:p>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16</a:t>
            </a:fld>
            <a:endParaRPr lang="en-US"/>
          </a:p>
        </p:txBody>
      </p:sp>
    </p:spTree>
    <p:extLst>
      <p:ext uri="{BB962C8B-B14F-4D97-AF65-F5344CB8AC3E}">
        <p14:creationId xmlns:p14="http://schemas.microsoft.com/office/powerpoint/2010/main" val="4200614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5C2AB-72C2-4F1F-8100-3B56372C9376}" type="slidenum">
              <a:rPr lang="en-US" smtClean="0"/>
              <a:t>18</a:t>
            </a:fld>
            <a:endParaRPr lang="en-US"/>
          </a:p>
        </p:txBody>
      </p:sp>
    </p:spTree>
    <p:extLst>
      <p:ext uri="{BB962C8B-B14F-4D97-AF65-F5344CB8AC3E}">
        <p14:creationId xmlns:p14="http://schemas.microsoft.com/office/powerpoint/2010/main" val="365565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f"/><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tif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tiff"/><Relationship Id="rId5" Type="http://schemas.openxmlformats.org/officeDocument/2006/relationships/image" Target="../media/image7.png"/><Relationship Id="rId10" Type="http://schemas.openxmlformats.org/officeDocument/2006/relationships/image" Target="../media/image12.tiff"/><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16.tif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13009" y="1060529"/>
            <a:ext cx="9067419" cy="2256061"/>
          </a:xfrm>
        </p:spPr>
        <p:txBody>
          <a:bodyPr anchor="b"/>
          <a:lstStyle>
            <a:lvl1pPr algn="l">
              <a:defRPr sz="5669">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13009" y="3403592"/>
            <a:ext cx="9067419" cy="1564542"/>
          </a:xfrm>
          <a:prstGeom prst="rect">
            <a:avLst/>
          </a:prstGeom>
        </p:spPr>
        <p:txBody>
          <a:bodyPr/>
          <a:lstStyle>
            <a:lvl1pPr marL="0" indent="0" algn="l">
              <a:buNone/>
              <a:defRPr sz="2268">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7707327" y="5419646"/>
            <a:ext cx="3021128" cy="439512"/>
          </a:xfrm>
          <a:prstGeom prst="rect">
            <a:avLst/>
          </a:prstGeom>
        </p:spPr>
        <p:txBody>
          <a:bodyPr>
            <a:normAutofit/>
          </a:bodyPr>
          <a:lstStyle>
            <a:lvl1pPr marL="0" indent="0" algn="r">
              <a:buNone/>
              <a:defRPr sz="1134">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678261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0" y="738020"/>
            <a:ext cx="6877176"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1" y="414726"/>
            <a:ext cx="6535776"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1327536"/>
            <a:ext cx="6867795" cy="4554123"/>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7913524" y="0"/>
            <a:ext cx="3187752" cy="588408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7848766" y="64648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137419" y="568219"/>
            <a:ext cx="2844208" cy="759318"/>
          </a:xfrm>
          <a:prstGeom prst="rect">
            <a:avLst/>
          </a:prstGeom>
        </p:spPr>
        <p:txBody>
          <a:bodyPr>
            <a:normAutofit/>
          </a:bodyPr>
          <a:lstStyle>
            <a:lvl1pPr marL="0" indent="0">
              <a:buNone/>
              <a:defRPr sz="2268">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137419" y="1327536"/>
            <a:ext cx="2844208" cy="4414619"/>
          </a:xfrm>
          <a:prstGeom prst="rect">
            <a:avLst/>
          </a:prstGeom>
        </p:spPr>
        <p:txBody>
          <a:bodyPr>
            <a:normAutofit/>
          </a:bodyPr>
          <a:lstStyle>
            <a:lvl1pPr marL="0" indent="0">
              <a:buFontTx/>
              <a:buNone/>
              <a:defRPr sz="1701">
                <a:solidFill>
                  <a:srgbClr val="81BE41"/>
                </a:solidFill>
              </a:defRPr>
            </a:lvl1pPr>
          </a:lstStyle>
          <a:p>
            <a:pPr lvl="0"/>
            <a:r>
              <a:rPr lang="en-US"/>
              <a:t>Text here paragraph here</a:t>
            </a:r>
          </a:p>
        </p:txBody>
      </p:sp>
    </p:spTree>
    <p:extLst>
      <p:ext uri="{BB962C8B-B14F-4D97-AF65-F5344CB8AC3E}">
        <p14:creationId xmlns:p14="http://schemas.microsoft.com/office/powerpoint/2010/main" val="97838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0" y="738020"/>
            <a:ext cx="6877176"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1" y="414726"/>
            <a:ext cx="6535776"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2313352"/>
            <a:ext cx="6867795" cy="3568307"/>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7913524" y="0"/>
            <a:ext cx="3187752" cy="588408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7848766" y="64648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137419" y="568219"/>
            <a:ext cx="2844208" cy="759318"/>
          </a:xfrm>
          <a:prstGeom prst="rect">
            <a:avLst/>
          </a:prstGeom>
        </p:spPr>
        <p:txBody>
          <a:bodyPr>
            <a:normAutofit/>
          </a:bodyPr>
          <a:lstStyle>
            <a:lvl1pPr marL="0" indent="0">
              <a:buNone/>
              <a:defRPr sz="2268">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137419" y="1327536"/>
            <a:ext cx="2844208" cy="4414619"/>
          </a:xfrm>
          <a:prstGeom prst="rect">
            <a:avLst/>
          </a:prstGeom>
        </p:spPr>
        <p:txBody>
          <a:bodyPr>
            <a:normAutofit/>
          </a:bodyPr>
          <a:lstStyle>
            <a:lvl1pPr marL="0" indent="0">
              <a:buFontTx/>
              <a:buNone/>
              <a:defRPr sz="1701">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799660" y="1659462"/>
            <a:ext cx="6877176" cy="589558"/>
          </a:xfrm>
          <a:prstGeom prst="rect">
            <a:avLst/>
          </a:prstGeom>
        </p:spPr>
        <p:txBody>
          <a:bodyPr>
            <a:normAutofit/>
          </a:bodyPr>
          <a:lstStyle>
            <a:lvl1pPr marL="0" marR="0" indent="0" algn="l" defTabSz="864017" rtl="0" eaLnBrk="1" fontAlgn="auto" latinLnBrk="0" hangingPunct="1">
              <a:lnSpc>
                <a:spcPct val="90000"/>
              </a:lnSpc>
              <a:spcBef>
                <a:spcPts val="945"/>
              </a:spcBef>
              <a:spcAft>
                <a:spcPts val="0"/>
              </a:spcAft>
              <a:buClrTx/>
              <a:buSzTx/>
              <a:buFont typeface="Arial" panose="020B0604020202020204" pitchFamily="34" charset="0"/>
              <a:buNone/>
              <a:tabLst/>
              <a:defRPr sz="1512">
                <a:latin typeface="+mj-lt"/>
              </a:defRPr>
            </a:lvl1pPr>
          </a:lstStyle>
          <a:p>
            <a:pPr marL="0" marR="0" lvl="0" indent="0" algn="l" defTabSz="864017" rtl="0" eaLnBrk="1" fontAlgn="auto" latinLnBrk="0" hangingPunct="1">
              <a:lnSpc>
                <a:spcPct val="90000"/>
              </a:lnSpc>
              <a:spcBef>
                <a:spcPts val="945"/>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799661" y="1393586"/>
            <a:ext cx="6535776" cy="265876"/>
          </a:xfrm>
          <a:prstGeom prst="rect">
            <a:avLst/>
          </a:prstGeom>
        </p:spPr>
        <p:txBody>
          <a:bodyPr anchor="ctr">
            <a:normAutofit/>
          </a:bodyPr>
          <a:lstStyle>
            <a:lvl1pPr marL="0" indent="0">
              <a:buNone/>
              <a:defRPr sz="1512"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111966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213431" y="1"/>
            <a:ext cx="3307048" cy="5836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386237" y="345010"/>
            <a:ext cx="2795413" cy="5491648"/>
          </a:xfrm>
          <a:prstGeom prst="rect">
            <a:avLst/>
          </a:prstGeom>
        </p:spPr>
        <p:txBody>
          <a:bodyPr>
            <a:normAutofit/>
          </a:bodyPr>
          <a:lstStyle>
            <a:lvl1pPr marL="216004" indent="-216004">
              <a:buFontTx/>
              <a:buBlip>
                <a:blip r:embed="rId2"/>
              </a:buBlip>
              <a:defRPr sz="1890">
                <a:latin typeface="+mj-lt"/>
              </a:defRPr>
            </a:lvl1pPr>
            <a:lvl2pPr marL="648012" indent="-216004">
              <a:buClr>
                <a:schemeClr val="accent4"/>
              </a:buClr>
              <a:buFont typeface="Arial" panose="020B0604020202020204" pitchFamily="34" charset="0"/>
              <a:buChar char="•"/>
              <a:defRPr sz="1701">
                <a:latin typeface="+mj-lt"/>
              </a:defRPr>
            </a:lvl2pPr>
            <a:lvl3pPr marL="1080021" indent="-216004">
              <a:buClr>
                <a:srgbClr val="FFC000"/>
              </a:buClr>
              <a:buFont typeface="Courier New" panose="02070309020205020404" pitchFamily="49" charset="0"/>
              <a:buChar char="o"/>
              <a:defRPr sz="1701">
                <a:latin typeface="+mj-lt"/>
              </a:defRPr>
            </a:lvl3pPr>
            <a:lvl4pPr marL="1512029" indent="-216004">
              <a:buClr>
                <a:schemeClr val="accent4"/>
              </a:buClr>
              <a:buFont typeface="Wingdings" panose="05000000000000000000" pitchFamily="2" charset="2"/>
              <a:buChar char="§"/>
              <a:defRPr sz="1701">
                <a:latin typeface="+mj-lt"/>
              </a:defRPr>
            </a:lvl4pPr>
            <a:lvl5pPr marL="1944037" indent="-216004">
              <a:buClr>
                <a:srgbClr val="FFC000"/>
              </a:buClr>
              <a:buFont typeface="Arial" panose="020B0604020202020204" pitchFamily="34" charset="0"/>
              <a:buChar char="•"/>
              <a:defRPr sz="170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792033" y="345010"/>
            <a:ext cx="7309580" cy="760512"/>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259193" y="6006163"/>
            <a:ext cx="469261" cy="345009"/>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772534" y="1207485"/>
            <a:ext cx="7329080" cy="4629172"/>
          </a:xfrm>
          <a:prstGeom prst="rect">
            <a:avLst/>
          </a:prstGeom>
        </p:spPr>
        <p:txBody>
          <a:bodyPr/>
          <a:lstStyle>
            <a:lvl1pPr marL="216004" indent="-216004">
              <a:buFontTx/>
              <a:buBlip>
                <a:blip r:embed="rId2"/>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sz="1890">
                <a:latin typeface="+mj-lt"/>
              </a:defRPr>
            </a:lvl3pPr>
            <a:lvl4pPr marL="1512029" indent="-216004">
              <a:buClr>
                <a:schemeClr val="accent4"/>
              </a:buClr>
              <a:buFont typeface="Wingdings" panose="05000000000000000000" pitchFamily="2" charset="2"/>
              <a:buChar char="§"/>
              <a:defRPr sz="1890">
                <a:latin typeface="+mj-lt"/>
              </a:defRPr>
            </a:lvl4pPr>
            <a:lvl5pPr marL="1944037" indent="-216004">
              <a:buClr>
                <a:srgbClr val="FFC000"/>
              </a:buClr>
              <a:buFont typeface="Arial" panose="020B0604020202020204" pitchFamily="34" charset="0"/>
              <a:buChar char="•"/>
              <a:defRPr sz="189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906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Tree>
    <p:extLst>
      <p:ext uri="{BB962C8B-B14F-4D97-AF65-F5344CB8AC3E}">
        <p14:creationId xmlns:p14="http://schemas.microsoft.com/office/powerpoint/2010/main" val="19077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73951" y="383240"/>
            <a:ext cx="10772586" cy="55186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792034" y="715678"/>
            <a:ext cx="3301899" cy="465862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701961" y="715678"/>
            <a:ext cx="6026494" cy="4658626"/>
          </a:xfrm>
          <a:prstGeom prst="rect">
            <a:avLst/>
          </a:prstGeom>
        </p:spPr>
        <p:txBody>
          <a:bodyPr anchor="ctr">
            <a:normAutofit/>
          </a:bodyPr>
          <a:lstStyle>
            <a:lvl1pPr marL="216004" indent="-216004">
              <a:buFontTx/>
              <a:buBlip>
                <a:blip r:embed="rId3"/>
              </a:buBlip>
              <a:defRPr>
                <a:solidFill>
                  <a:schemeClr val="tx1"/>
                </a:solidFill>
              </a:defRPr>
            </a:lvl1pPr>
          </a:lstStyle>
          <a:p>
            <a:r>
              <a:rPr lang="en-US" sz="2268"/>
              <a:t>Point number 1</a:t>
            </a:r>
          </a:p>
          <a:p>
            <a:r>
              <a:rPr lang="en-US" sz="2268"/>
              <a:t>Point number 2</a:t>
            </a:r>
          </a:p>
          <a:p>
            <a:r>
              <a:rPr lang="en-US" sz="2268"/>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404488" y="1491143"/>
            <a:ext cx="0" cy="306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327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73951" y="383240"/>
            <a:ext cx="10772586" cy="5518600"/>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792034" y="715678"/>
            <a:ext cx="3301899" cy="465862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701961" y="715678"/>
            <a:ext cx="6026494" cy="4658626"/>
          </a:xfrm>
          <a:prstGeom prst="rect">
            <a:avLst/>
          </a:prstGeom>
        </p:spPr>
        <p:txBody>
          <a:bodyPr anchor="ctr">
            <a:normAutofit/>
          </a:bodyPr>
          <a:lstStyle>
            <a:lvl1pPr marL="216004" indent="-216004">
              <a:buFontTx/>
              <a:buBlip>
                <a:blip r:embed="rId3"/>
              </a:buBlip>
              <a:defRPr>
                <a:solidFill>
                  <a:schemeClr val="tx1"/>
                </a:solidFill>
              </a:defRPr>
            </a:lvl1pPr>
          </a:lstStyle>
          <a:p>
            <a:r>
              <a:rPr lang="en-US" sz="2268"/>
              <a:t>Point number 1</a:t>
            </a:r>
          </a:p>
          <a:p>
            <a:r>
              <a:rPr lang="en-US" sz="2268"/>
              <a:t>Point number 2</a:t>
            </a:r>
          </a:p>
          <a:p>
            <a:r>
              <a:rPr lang="en-US" sz="2268"/>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404488" y="1491143"/>
            <a:ext cx="0" cy="306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291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5812749" y="1284132"/>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772534" y="1279618"/>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772804" y="1103290"/>
            <a:ext cx="10747685"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5866295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5812749" y="1284132"/>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772534" y="1279618"/>
            <a:ext cx="4915706" cy="4518039"/>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Tree>
    <p:extLst>
      <p:ext uri="{BB962C8B-B14F-4D97-AF65-F5344CB8AC3E}">
        <p14:creationId xmlns:p14="http://schemas.microsoft.com/office/powerpoint/2010/main" val="393962085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793535" y="432012"/>
            <a:ext cx="3715657" cy="1049171"/>
          </a:xfrm>
        </p:spPr>
        <p:txBody>
          <a:bodyPr anchor="b">
            <a:noAutofit/>
          </a:bodyPr>
          <a:lstStyle>
            <a:lvl1pPr>
              <a:defRPr sz="3402"/>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4897708" y="933026"/>
            <a:ext cx="5832247" cy="4900474"/>
          </a:xfrm>
          <a:prstGeom prst="rect">
            <a:avLst/>
          </a:prstGeom>
        </p:spPr>
        <p:txBody>
          <a:bodyPr/>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793535" y="1620714"/>
            <a:ext cx="3715657" cy="4176662"/>
          </a:xfrm>
          <a:prstGeom prst="rect">
            <a:avLst/>
          </a:prstGeom>
        </p:spPr>
        <p:txBody>
          <a:bodyPr/>
          <a:lstStyle>
            <a:lvl1pPr marL="0" indent="0">
              <a:buNone/>
              <a:defRPr sz="1512">
                <a:latin typeface="+mj-lt"/>
              </a:defRPr>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259193" y="6006163"/>
            <a:ext cx="469261" cy="345009"/>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Tree>
    <p:extLst>
      <p:ext uri="{BB962C8B-B14F-4D97-AF65-F5344CB8AC3E}">
        <p14:creationId xmlns:p14="http://schemas.microsoft.com/office/powerpoint/2010/main" val="2998149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793535" y="432012"/>
            <a:ext cx="3715657" cy="1049171"/>
          </a:xfrm>
        </p:spPr>
        <p:txBody>
          <a:bodyPr anchor="b">
            <a:normAutofit/>
          </a:bodyPr>
          <a:lstStyle>
            <a:lvl1pPr>
              <a:defRPr sz="3402"/>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793535" y="1620714"/>
            <a:ext cx="3715657" cy="4176662"/>
          </a:xfrm>
          <a:prstGeom prst="rect">
            <a:avLst/>
          </a:prstGeo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4897708" y="933025"/>
            <a:ext cx="5829246" cy="4864350"/>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a:latin typeface="+mj-lt"/>
              </a:defRPr>
            </a:lvl3pPr>
            <a:lvl4pPr marL="1512029" indent="-216004">
              <a:buClr>
                <a:schemeClr val="accent4"/>
              </a:buClr>
              <a:buFont typeface="Wingdings" panose="05000000000000000000" pitchFamily="2" charset="2"/>
              <a:buChar char="§"/>
              <a:defRPr>
                <a:latin typeface="+mj-lt"/>
              </a:defRPr>
            </a:lvl4pPr>
            <a:lvl5pPr marL="1944037" indent="-216004">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45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13009" y="1060529"/>
            <a:ext cx="9067419" cy="2256061"/>
          </a:xfrm>
        </p:spPr>
        <p:txBody>
          <a:bodyPr anchor="b"/>
          <a:lstStyle>
            <a:lvl1pPr algn="l">
              <a:defRPr sz="5669">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13009" y="3403592"/>
            <a:ext cx="9067419" cy="1564542"/>
          </a:xfrm>
          <a:prstGeom prst="rect">
            <a:avLst/>
          </a:prstGeom>
        </p:spPr>
        <p:txBody>
          <a:bodyPr/>
          <a:lstStyle>
            <a:lvl1pPr marL="0" indent="0" algn="l">
              <a:buNone/>
              <a:defRPr sz="2268">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7707327" y="5419646"/>
            <a:ext cx="3021128" cy="439512"/>
          </a:xfrm>
          <a:prstGeom prst="rect">
            <a:avLst/>
          </a:prstGeom>
        </p:spPr>
        <p:txBody>
          <a:bodyPr>
            <a:normAutofit/>
          </a:bodyPr>
          <a:lstStyle>
            <a:lvl1pPr marL="0" indent="0" algn="r">
              <a:buNone/>
              <a:defRPr sz="1134">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210802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3" y="6006163"/>
            <a:ext cx="3888165" cy="345009"/>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3" y="0"/>
            <a:ext cx="3888165" cy="6480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0"/>
            <a:ext cx="3888166" cy="6480175"/>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53199" y="597193"/>
            <a:ext cx="3036834" cy="5209118"/>
          </a:xfrm>
          <a:prstGeom prst="rect">
            <a:avLst/>
          </a:prstGeom>
          <a:noFill/>
        </p:spPr>
        <p:txBody>
          <a:bodyPr wrap="square" rtlCol="0">
            <a:spAutoFit/>
          </a:bodyPr>
          <a:lstStyle/>
          <a:p>
            <a:pPr algn="ctr">
              <a:spcAft>
                <a:spcPts val="0"/>
              </a:spcAft>
            </a:pPr>
            <a:r>
              <a:rPr lang="en-US" sz="4536">
                <a:solidFill>
                  <a:schemeClr val="bg1"/>
                </a:solidFill>
                <a:latin typeface="+mj-lt"/>
              </a:rPr>
              <a:t>20+</a:t>
            </a:r>
            <a:r>
              <a:rPr lang="en-US" sz="1701">
                <a:solidFill>
                  <a:schemeClr val="bg1"/>
                </a:solidFill>
                <a:latin typeface="+mj-lt"/>
              </a:rPr>
              <a:t> </a:t>
            </a:r>
            <a:br>
              <a:rPr lang="en-US" sz="1701">
                <a:solidFill>
                  <a:schemeClr val="bg1"/>
                </a:solidFill>
                <a:latin typeface="+mj-lt"/>
              </a:rPr>
            </a:br>
            <a:r>
              <a:rPr lang="en-US" sz="1701">
                <a:solidFill>
                  <a:schemeClr val="bg1"/>
                </a:solidFill>
                <a:latin typeface="+mj-lt"/>
              </a:rPr>
              <a:t>years in, and we still have </a:t>
            </a:r>
            <a:br>
              <a:rPr lang="en-US" sz="1701">
                <a:solidFill>
                  <a:schemeClr val="bg1"/>
                </a:solidFill>
                <a:latin typeface="+mj-lt"/>
              </a:rPr>
            </a:br>
            <a:r>
              <a:rPr lang="en-US" sz="1701">
                <a:solidFill>
                  <a:schemeClr val="bg1"/>
                </a:solidFill>
                <a:latin typeface="+mj-lt"/>
              </a:rPr>
              <a:t>that startup energy</a:t>
            </a:r>
          </a:p>
          <a:p>
            <a:pPr algn="ctr">
              <a:spcAft>
                <a:spcPts val="567"/>
              </a:spcAft>
            </a:pPr>
            <a:endParaRPr lang="en-US" sz="1701">
              <a:solidFill>
                <a:schemeClr val="bg1"/>
              </a:solidFill>
              <a:latin typeface="+mj-lt"/>
            </a:endParaRPr>
          </a:p>
          <a:p>
            <a:pPr algn="ctr">
              <a:spcAft>
                <a:spcPts val="0"/>
              </a:spcAft>
            </a:pPr>
            <a:r>
              <a:rPr lang="en-US" sz="4536">
                <a:solidFill>
                  <a:schemeClr val="bg1"/>
                </a:solidFill>
                <a:latin typeface="+mj-lt"/>
              </a:rPr>
              <a:t>4</a:t>
            </a:r>
            <a:br>
              <a:rPr lang="en-US" sz="4536">
                <a:solidFill>
                  <a:schemeClr val="bg1"/>
                </a:solidFill>
                <a:latin typeface="+mj-lt"/>
              </a:rPr>
            </a:br>
            <a:r>
              <a:rPr lang="en-US" sz="1701">
                <a:solidFill>
                  <a:schemeClr val="bg1"/>
                </a:solidFill>
                <a:latin typeface="+mj-lt"/>
              </a:rPr>
              <a:t>region offices</a:t>
            </a:r>
          </a:p>
          <a:p>
            <a:pPr algn="ctr">
              <a:spcAft>
                <a:spcPts val="567"/>
              </a:spcAft>
            </a:pPr>
            <a:endParaRPr lang="en-US" sz="1701">
              <a:solidFill>
                <a:schemeClr val="bg1"/>
              </a:solidFill>
              <a:latin typeface="+mj-lt"/>
            </a:endParaRPr>
          </a:p>
          <a:p>
            <a:pPr algn="ctr">
              <a:spcAft>
                <a:spcPts val="0"/>
              </a:spcAft>
            </a:pPr>
            <a:r>
              <a:rPr lang="en-US" sz="4536">
                <a:solidFill>
                  <a:schemeClr val="bg1"/>
                </a:solidFill>
                <a:latin typeface="+mj-lt"/>
              </a:rPr>
              <a:t>250+</a:t>
            </a:r>
            <a:br>
              <a:rPr lang="en-US" sz="4536">
                <a:solidFill>
                  <a:schemeClr val="bg1"/>
                </a:solidFill>
                <a:latin typeface="+mj-lt"/>
              </a:rPr>
            </a:br>
            <a:r>
              <a:rPr lang="en-US" sz="1701" err="1">
                <a:solidFill>
                  <a:schemeClr val="bg1"/>
                </a:solidFill>
                <a:latin typeface="+mj-lt"/>
              </a:rPr>
              <a:t>sparkies</a:t>
            </a:r>
            <a:r>
              <a:rPr lang="en-US" sz="1701">
                <a:solidFill>
                  <a:schemeClr val="bg1"/>
                </a:solidFill>
                <a:latin typeface="+mj-lt"/>
              </a:rPr>
              <a:t> and growing</a:t>
            </a:r>
          </a:p>
          <a:p>
            <a:pPr algn="ctr">
              <a:spcAft>
                <a:spcPts val="567"/>
              </a:spcAft>
            </a:pPr>
            <a:endParaRPr lang="en-US" sz="1701">
              <a:solidFill>
                <a:schemeClr val="bg1"/>
              </a:solidFill>
              <a:latin typeface="+mj-lt"/>
            </a:endParaRPr>
          </a:p>
          <a:p>
            <a:pPr algn="ctr">
              <a:spcAft>
                <a:spcPts val="0"/>
              </a:spcAft>
            </a:pPr>
            <a:r>
              <a:rPr lang="en-US" sz="4536">
                <a:solidFill>
                  <a:schemeClr val="bg1"/>
                </a:solidFill>
                <a:latin typeface="+mj-lt"/>
              </a:rPr>
              <a:t>300+</a:t>
            </a:r>
          </a:p>
          <a:p>
            <a:pPr algn="ctr">
              <a:spcAft>
                <a:spcPts val="0"/>
              </a:spcAft>
            </a:pPr>
            <a:r>
              <a:rPr lang="en-US" sz="1701">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407697" y="4150813"/>
            <a:ext cx="384016" cy="324009"/>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7752458" y="4130747"/>
            <a:ext cx="456019" cy="38401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395697" y="1991426"/>
            <a:ext cx="408017" cy="408011"/>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7812460" y="1961425"/>
            <a:ext cx="336014" cy="468013"/>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4803713" y="2020940"/>
            <a:ext cx="2910759" cy="1880579"/>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Strategy</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4803713" y="4138325"/>
            <a:ext cx="2828607" cy="1662506"/>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Data and Analytics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224853" y="2020940"/>
            <a:ext cx="3136261" cy="1880579"/>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Digital Enablement</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Cloud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rPr>
              <a:t>Platform as a Service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DevOps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224854" y="4148260"/>
            <a:ext cx="2533343" cy="1662506"/>
          </a:xfrm>
          <a:prstGeom prst="rect">
            <a:avLst/>
          </a:prstGeom>
          <a:noFill/>
        </p:spPr>
        <p:txBody>
          <a:bodyPr wrap="squar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1" i="0" u="none" strike="noStrike" kern="0" cap="none" spc="0" normalizeH="0" baseline="0" noProof="0">
                <a:ln>
                  <a:noFill/>
                </a:ln>
                <a:solidFill>
                  <a:srgbClr val="003830"/>
                </a:solidFill>
                <a:effectLst/>
                <a:uLnTx/>
                <a:uFillTx/>
              </a:rPr>
              <a:t>Managed Services</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70005" marR="0" lvl="0" indent="-270005" defTabSz="864017" eaLnBrk="1" fontAlgn="auto" latinLnBrk="0" hangingPunct="1">
              <a:lnSpc>
                <a:spcPct val="100000"/>
              </a:lnSpc>
              <a:spcBef>
                <a:spcPts val="0"/>
              </a:spcBef>
              <a:spcAft>
                <a:spcPts val="0"/>
              </a:spcAft>
              <a:buClrTx/>
              <a:buSzTx/>
              <a:buFontTx/>
              <a:buBlip>
                <a:blip r:embed="rId9"/>
              </a:buBlip>
              <a:tabLst/>
              <a:defRPr/>
            </a:pPr>
            <a:r>
              <a:rPr kumimoji="0" lang="en-US" sz="1417"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336110" y="322156"/>
            <a:ext cx="6410546" cy="1488356"/>
          </a:xfrm>
          <a:prstGeom prst="rect">
            <a:avLst/>
          </a:prstGeom>
          <a:noFill/>
        </p:spPr>
        <p:txBody>
          <a:bodyPr wrap="square" rtlCol="0">
            <a:spAutoFit/>
          </a:bodyPr>
          <a:lstStyle/>
          <a:p>
            <a:r>
              <a:rPr lang="en-US" sz="4536">
                <a:solidFill>
                  <a:srgbClr val="003830"/>
                </a:solidFill>
                <a:latin typeface="Calibri Light" panose="020F0302020204030204"/>
              </a:rPr>
              <a:t>Engaged throughout</a:t>
            </a:r>
          </a:p>
          <a:p>
            <a:r>
              <a:rPr lang="en-US" sz="4536">
                <a:solidFill>
                  <a:srgbClr val="003830"/>
                </a:solidFill>
                <a:latin typeface="Calibri Light" panose="020F0302020204030204"/>
              </a:rPr>
              <a:t>the </a:t>
            </a:r>
            <a:r>
              <a:rPr lang="en-US" sz="4536">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076595" y="5956581"/>
            <a:ext cx="896717" cy="401275"/>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4839695" y="6039570"/>
            <a:ext cx="657171" cy="345009"/>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448394" y="6116851"/>
            <a:ext cx="778084" cy="116710"/>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611960" y="6023346"/>
            <a:ext cx="558971" cy="324009"/>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475542" y="6057904"/>
            <a:ext cx="727283" cy="254894"/>
          </a:xfrm>
          <a:prstGeom prst="rect">
            <a:avLst/>
          </a:prstGeom>
        </p:spPr>
      </p:pic>
    </p:spTree>
    <p:extLst>
      <p:ext uri="{BB962C8B-B14F-4D97-AF65-F5344CB8AC3E}">
        <p14:creationId xmlns:p14="http://schemas.microsoft.com/office/powerpoint/2010/main" val="2502717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25419"/>
            <a:ext cx="11520488" cy="533592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WHY</a:t>
            </a:r>
            <a:br>
              <a:rPr lang="en-US" sz="1701" kern="0" spc="-39">
                <a:solidFill>
                  <a:schemeClr val="bg1">
                    <a:lumMod val="95000"/>
                  </a:schemeClr>
                </a:solidFill>
                <a:latin typeface="+mj-lt"/>
                <a:ea typeface="Apex New Light" pitchFamily="50" charset="0"/>
                <a:cs typeface="Segoe UI Semilight" panose="020B0402040204020203" pitchFamily="34" charset="0"/>
              </a:rPr>
            </a:br>
            <a:r>
              <a:rPr lang="en-US" sz="1701" kern="0" spc="-39">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cs typeface="Segoe UI Semilight" panose="020B0402040204020203" pitchFamily="34" charset="0"/>
              </a:rPr>
              <a:t>OUR </a:t>
            </a:r>
            <a:r>
              <a:rPr lang="en-US" sz="1512" kern="0" spc="-39">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2991591"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9160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WHY</a:t>
            </a:r>
            <a:br>
              <a:rPr lang="en-US" sz="1701" kern="0" spc="-39">
                <a:solidFill>
                  <a:schemeClr val="bg1">
                    <a:lumMod val="95000"/>
                  </a:schemeClr>
                </a:solidFill>
                <a:latin typeface="+mj-lt"/>
                <a:ea typeface="Apex New Light" pitchFamily="50" charset="0"/>
                <a:cs typeface="Segoe UI Semilight" panose="020B0402040204020203" pitchFamily="34" charset="0"/>
              </a:rPr>
            </a:br>
            <a:r>
              <a:rPr lang="en-US" sz="1701" kern="0" spc="-39">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4795899"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920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WHY</a:t>
            </a:r>
            <a:br>
              <a:rPr lang="en-US" sz="1701" kern="0" spc="-39">
                <a:solidFill>
                  <a:schemeClr val="bg1">
                    <a:lumMod val="95000"/>
                  </a:schemeClr>
                </a:solidFill>
                <a:latin typeface="+mj-lt"/>
                <a:ea typeface="Apex New Light" pitchFamily="50" charset="0"/>
                <a:cs typeface="Segoe UI Semilight" panose="020B0402040204020203" pitchFamily="34" charset="0"/>
              </a:rPr>
            </a:br>
            <a:r>
              <a:rPr lang="en-US" sz="1701" kern="0" spc="-39">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600204"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703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ea typeface="Apex New Light" pitchFamily="50" charset="0"/>
                <a:cs typeface="Segoe UI Semilight" panose="020B0402040204020203" pitchFamily="34" charset="0"/>
              </a:rPr>
              <a:t>WHY</a:t>
            </a:r>
            <a:br>
              <a:rPr lang="en-US" sz="1701" kern="0" spc="-39">
                <a:solidFill>
                  <a:schemeClr val="tx1"/>
                </a:solidFill>
                <a:latin typeface="+mj-lt"/>
                <a:ea typeface="Apex New Light" pitchFamily="50" charset="0"/>
                <a:cs typeface="Segoe UI Semilight" panose="020B0402040204020203" pitchFamily="34" charset="0"/>
              </a:rPr>
            </a:br>
            <a:r>
              <a:rPr lang="en-US" sz="1701" kern="0" spc="-39">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404512" y="3030214"/>
            <a:ext cx="310032" cy="2672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578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75794"/>
            <a:ext cx="11520488" cy="4073920"/>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6701863"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ea typeface="Apex New Light" pitchFamily="50" charset="0"/>
                <a:cs typeface="Segoe UI Semilight" panose="020B0402040204020203" pitchFamily="34" charset="0"/>
              </a:rPr>
              <a:t>WHY</a:t>
            </a:r>
            <a:br>
              <a:rPr lang="en-US" sz="1701" kern="0" spc="-39">
                <a:solidFill>
                  <a:schemeClr val="bg1"/>
                </a:solidFill>
                <a:latin typeface="+mj-lt"/>
                <a:ea typeface="Apex New Light" pitchFamily="50" charset="0"/>
                <a:cs typeface="Segoe UI Semilight" panose="020B0402040204020203" pitchFamily="34" charset="0"/>
              </a:rPr>
            </a:br>
            <a:r>
              <a:rPr lang="en-US" sz="1701" kern="0" spc="-39">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284897"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OUR </a:t>
            </a:r>
            <a:r>
              <a:rPr lang="en-US" sz="1512" kern="0" spc="-39">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090552"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4896208" y="2299827"/>
            <a:ext cx="1728073" cy="1728047"/>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8507518" y="2299827"/>
            <a:ext cx="1728073" cy="1728047"/>
          </a:xfrm>
          <a:prstGeom prst="rect">
            <a:avLst/>
          </a:prstGeom>
          <a:solidFill>
            <a:schemeClr val="bg1"/>
          </a:solidFill>
          <a:ln w="9525" cap="flat" cmpd="sng" algn="ctr">
            <a:noFill/>
            <a:prstDash val="solid"/>
            <a:headEnd type="none" w="med" len="med"/>
            <a:tailEnd type="none" w="med" len="med"/>
          </a:ln>
          <a:effectLst/>
        </p:spPr>
        <p:txBody>
          <a:bodyPr vert="horz" wrap="square" lIns="172805" tIns="172805" rIns="172805" bIns="57601" numCol="1" rtlCol="0" anchor="t" anchorCtr="0" compatLnSpc="1">
            <a:prstTxWarp prst="textNoShape">
              <a:avLst/>
            </a:prstTxWarp>
          </a:bodyPr>
          <a:lstStyle/>
          <a:p>
            <a:pPr algn="l" defTabSz="1151918">
              <a:lnSpc>
                <a:spcPct val="90000"/>
              </a:lnSpc>
            </a:pPr>
            <a:r>
              <a:rPr lang="en-US" sz="1701" kern="0" spc="-39">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288927" y="288923"/>
            <a:ext cx="6301872" cy="536546"/>
          </a:xfrm>
        </p:spPr>
        <p:txBody>
          <a:bodyPr vert="horz" anchor="t"/>
          <a:lstStyle>
            <a:lvl1pPr>
              <a:defRPr sz="1764">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151" y="6130840"/>
            <a:ext cx="759891" cy="346009"/>
          </a:xfrm>
          <a:prstGeom prst="rect">
            <a:avLst/>
          </a:prstGeom>
        </p:spPr>
        <p:txBody>
          <a:bodyPr vert="horz" lIns="91440" tIns="45720" rIns="91440" bIns="45720" rtlCol="0" anchor="ctr"/>
          <a:lstStyle>
            <a:lvl1pPr algn="l">
              <a:defRPr sz="1134">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897725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88927" y="288923"/>
            <a:ext cx="6301872" cy="536546"/>
          </a:xfrm>
        </p:spPr>
        <p:txBody>
          <a:bodyPr vert="horz" anchor="t"/>
          <a:lstStyle>
            <a:lvl1pPr>
              <a:defRPr sz="1764">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576025" y="1060598"/>
            <a:ext cx="9454115" cy="5082785"/>
          </a:xfrm>
          <a:prstGeom prst="rect">
            <a:avLst/>
          </a:prstGeom>
        </p:spPr>
        <p:txBody>
          <a:bodyPr vert="horz"/>
          <a:lstStyle>
            <a:lvl1pPr marL="431998" indent="-431998">
              <a:buClr>
                <a:schemeClr val="accent1"/>
              </a:buClr>
              <a:buFont typeface="Lucida Grande"/>
              <a:buChar char="›"/>
              <a:defRPr sz="2520">
                <a:latin typeface="Raleway"/>
                <a:cs typeface="Raleway"/>
              </a:defRPr>
            </a:lvl1pPr>
            <a:lvl2pPr marL="937996" indent="-431998">
              <a:buClr>
                <a:schemeClr val="accent1"/>
              </a:buClr>
              <a:buFont typeface="Lucida Grande"/>
              <a:buChar char="›"/>
              <a:tabLst/>
              <a:defRPr sz="2520">
                <a:latin typeface="Raleway"/>
                <a:cs typeface="Raleway"/>
              </a:defRPr>
            </a:lvl2pPr>
            <a:lvl3pPr marL="1367992" indent="-431998">
              <a:buClr>
                <a:schemeClr val="accent1"/>
              </a:buClr>
              <a:buFont typeface="Lucida Grande"/>
              <a:buChar char="›"/>
              <a:defRPr sz="2520">
                <a:latin typeface="Raleway"/>
                <a:cs typeface="Raleway"/>
              </a:defRPr>
            </a:lvl3pPr>
            <a:lvl4pPr marL="1873990" indent="-431998">
              <a:buClr>
                <a:schemeClr val="accent1"/>
              </a:buClr>
              <a:buFont typeface="Lucida Grande"/>
              <a:buChar char="›"/>
              <a:defRPr sz="2520">
                <a:latin typeface="Raleway"/>
                <a:cs typeface="Raleway"/>
              </a:defRPr>
            </a:lvl4pPr>
            <a:lvl5pPr marL="2303987" indent="-431998">
              <a:buClr>
                <a:schemeClr val="accent1"/>
              </a:buClr>
              <a:buFont typeface="Lucida Grande"/>
              <a:buChar char="›"/>
              <a:tabLst/>
              <a:defRPr sz="252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151" y="6130840"/>
            <a:ext cx="759891" cy="346009"/>
          </a:xfrm>
          <a:prstGeom prst="rect">
            <a:avLst/>
          </a:prstGeom>
        </p:spPr>
        <p:txBody>
          <a:bodyPr vert="horz" lIns="91440" tIns="45720" rIns="91440" bIns="45720" rtlCol="0" anchor="ctr"/>
          <a:lstStyle>
            <a:lvl1pPr algn="l">
              <a:defRPr sz="1134">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7887484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8686429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11/6/2020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190748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2880"/>
            <a:ext cx="11520488" cy="6474415"/>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792033" y="6076879"/>
            <a:ext cx="3584584" cy="208647"/>
          </a:xfrm>
          <a:prstGeom prst="rect">
            <a:avLst/>
          </a:prstGeom>
          <a:noFill/>
        </p:spPr>
        <p:txBody>
          <a:bodyPr wrap="square" rtlCol="0">
            <a:spAutoFit/>
          </a:bodyPr>
          <a:lstStyle/>
          <a:p>
            <a:pPr marL="0" marR="0" lvl="0" indent="0" algn="l" defTabSz="864017" rtl="0" eaLnBrk="1" fontAlgn="auto" latinLnBrk="0" hangingPunct="1">
              <a:lnSpc>
                <a:spcPct val="100000"/>
              </a:lnSpc>
              <a:spcBef>
                <a:spcPts val="0"/>
              </a:spcBef>
              <a:spcAft>
                <a:spcPts val="0"/>
              </a:spcAft>
              <a:buClrTx/>
              <a:buSzTx/>
              <a:buFontTx/>
              <a:buNone/>
              <a:tabLst/>
              <a:defRPr/>
            </a:pPr>
            <a:r>
              <a:rPr lang="en-US" sz="756">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13009" y="1060529"/>
            <a:ext cx="9067419" cy="2256061"/>
          </a:xfrm>
        </p:spPr>
        <p:txBody>
          <a:bodyPr anchor="b"/>
          <a:lstStyle>
            <a:lvl1pPr algn="l">
              <a:defRPr sz="5669">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13009" y="3403592"/>
            <a:ext cx="9067419" cy="1564542"/>
          </a:xfrm>
          <a:prstGeom prst="rect">
            <a:avLst/>
          </a:prstGeom>
        </p:spPr>
        <p:txBody>
          <a:bodyPr/>
          <a:lstStyle>
            <a:lvl1pPr marL="0" indent="0" algn="l">
              <a:buNone/>
              <a:defRPr sz="2268">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Subtitle if you need it</a:t>
            </a:r>
          </a:p>
        </p:txBody>
      </p:sp>
    </p:spTree>
    <p:extLst>
      <p:ext uri="{BB962C8B-B14F-4D97-AF65-F5344CB8AC3E}">
        <p14:creationId xmlns:p14="http://schemas.microsoft.com/office/powerpoint/2010/main" val="4262648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1520488" cy="2373064"/>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33133" y="2850962"/>
            <a:ext cx="3270139" cy="3012749"/>
          </a:xfrm>
        </p:spPr>
        <p:txBody>
          <a:bodyPr>
            <a:normAutofit/>
          </a:bodyPr>
          <a:lstStyle>
            <a:lvl1pPr marL="0" indent="0">
              <a:buFontTx/>
              <a:buNone/>
              <a:defRPr sz="1701">
                <a:solidFill>
                  <a:schemeClr val="tx1"/>
                </a:solidFill>
                <a:latin typeface="+mn-lt"/>
              </a:defRPr>
            </a:lvl1pPr>
            <a:lvl2pPr marL="432008" indent="0">
              <a:buFontTx/>
              <a:buNone/>
              <a:defRPr sz="1701">
                <a:latin typeface="+mn-lt"/>
              </a:defRPr>
            </a:lvl2pPr>
            <a:lvl3pPr marL="864017" indent="0">
              <a:buFontTx/>
              <a:buNone/>
              <a:defRPr sz="1701">
                <a:latin typeface="+mn-lt"/>
              </a:defRPr>
            </a:lvl3pPr>
            <a:lvl4pPr marL="1296025" indent="0">
              <a:buFontTx/>
              <a:buNone/>
              <a:defRPr sz="1701">
                <a:latin typeface="+mn-lt"/>
              </a:defRPr>
            </a:lvl4pPr>
            <a:lvl5pPr marL="1728033" indent="0">
              <a:buFontTx/>
              <a:buNone/>
              <a:defRPr sz="1701">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104176" y="2850963"/>
            <a:ext cx="3270139" cy="3012748"/>
          </a:xfrm>
        </p:spPr>
        <p:txBody>
          <a:bodyPr>
            <a:normAutofit/>
          </a:bodyPr>
          <a:lstStyle>
            <a:lvl1pPr marL="0" indent="0">
              <a:buFontTx/>
              <a:buNone/>
              <a:defRPr sz="1701">
                <a:solidFill>
                  <a:schemeClr val="tx1"/>
                </a:solidFill>
                <a:latin typeface="+mn-lt"/>
              </a:defRPr>
            </a:lvl1pPr>
            <a:lvl2pPr marL="432008" indent="0">
              <a:buFontTx/>
              <a:buNone/>
              <a:defRPr sz="1701">
                <a:latin typeface="+mn-lt"/>
              </a:defRPr>
            </a:lvl2pPr>
            <a:lvl3pPr marL="864017" indent="0">
              <a:buFontTx/>
              <a:buNone/>
              <a:defRPr sz="1701">
                <a:latin typeface="+mn-lt"/>
              </a:defRPr>
            </a:lvl3pPr>
            <a:lvl4pPr marL="1296025" indent="0">
              <a:buFontTx/>
              <a:buNone/>
              <a:defRPr sz="1701">
                <a:latin typeface="+mn-lt"/>
              </a:defRPr>
            </a:lvl4pPr>
            <a:lvl5pPr marL="1728033" indent="0">
              <a:buFontTx/>
              <a:buNone/>
              <a:defRPr sz="1701">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7575220" y="2850962"/>
            <a:ext cx="3270139" cy="3012749"/>
          </a:xfrm>
        </p:spPr>
        <p:txBody>
          <a:bodyPr>
            <a:normAutofit/>
          </a:bodyPr>
          <a:lstStyle>
            <a:lvl1pPr marL="0" indent="0">
              <a:buFontTx/>
              <a:buNone/>
              <a:defRPr sz="1701">
                <a:solidFill>
                  <a:schemeClr val="tx1"/>
                </a:solidFill>
                <a:latin typeface="+mn-lt"/>
              </a:defRPr>
            </a:lvl1pPr>
            <a:lvl2pPr marL="432008" indent="0">
              <a:buFontTx/>
              <a:buNone/>
              <a:defRPr sz="1701">
                <a:latin typeface="+mn-lt"/>
              </a:defRPr>
            </a:lvl2pPr>
            <a:lvl3pPr marL="864017" indent="0">
              <a:buFontTx/>
              <a:buNone/>
              <a:defRPr sz="1701">
                <a:latin typeface="+mn-lt"/>
              </a:defRPr>
            </a:lvl3pPr>
            <a:lvl4pPr marL="1296025" indent="0">
              <a:buFontTx/>
              <a:buNone/>
              <a:defRPr sz="1701">
                <a:latin typeface="+mn-lt"/>
              </a:defRPr>
            </a:lvl4pPr>
            <a:lvl5pPr marL="1728033" indent="0">
              <a:buFontTx/>
              <a:buNone/>
              <a:defRPr sz="1701">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33134" y="2492015"/>
            <a:ext cx="1352033" cy="354071"/>
          </a:xfrm>
          <a:prstGeom prst="rect">
            <a:avLst/>
          </a:prstGeom>
          <a:noFill/>
        </p:spPr>
        <p:txBody>
          <a:bodyPr wrap="square" rtlCol="0">
            <a:spAutoFit/>
          </a:bodyPr>
          <a:lstStyle/>
          <a:p>
            <a:pPr marL="0" marR="0" lvl="0" indent="0" algn="l" defTabSz="864017" rtl="0" eaLnBrk="1" fontAlgn="auto" latinLnBrk="0" hangingPunct="1">
              <a:lnSpc>
                <a:spcPct val="100000"/>
              </a:lnSpc>
              <a:spcBef>
                <a:spcPts val="0"/>
              </a:spcBef>
              <a:spcAft>
                <a:spcPts val="0"/>
              </a:spcAft>
              <a:buClrTx/>
              <a:buSzTx/>
              <a:buFontTx/>
              <a:buNone/>
              <a:tabLst/>
              <a:defRPr/>
            </a:pPr>
            <a:r>
              <a:rPr lang="en-US" sz="1701">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104177" y="2518259"/>
            <a:ext cx="1352033" cy="354071"/>
          </a:xfrm>
          <a:prstGeom prst="rect">
            <a:avLst/>
          </a:prstGeom>
          <a:noFill/>
        </p:spPr>
        <p:txBody>
          <a:bodyPr wrap="square" rtlCol="0">
            <a:spAutoFit/>
          </a:bodyPr>
          <a:lstStyle/>
          <a:p>
            <a:pPr lvl="0"/>
            <a:r>
              <a:rPr lang="en-US" sz="1701">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499569" y="2492015"/>
            <a:ext cx="870175" cy="354071"/>
          </a:xfrm>
          <a:prstGeom prst="rect">
            <a:avLst/>
          </a:prstGeom>
        </p:spPr>
        <p:txBody>
          <a:bodyPr wrap="none">
            <a:spAutoFit/>
          </a:bodyPr>
          <a:lstStyle/>
          <a:p>
            <a:pPr lvl="0"/>
            <a:r>
              <a:rPr lang="en-US" sz="1701">
                <a:solidFill>
                  <a:schemeClr val="tx2"/>
                </a:solidFill>
              </a:rPr>
              <a:t>IMPACT</a:t>
            </a:r>
          </a:p>
        </p:txBody>
      </p:sp>
    </p:spTree>
    <p:extLst>
      <p:ext uri="{BB962C8B-B14F-4D97-AF65-F5344CB8AC3E}">
        <p14:creationId xmlns:p14="http://schemas.microsoft.com/office/powerpoint/2010/main" val="1605480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2033" y="6006163"/>
            <a:ext cx="2592110" cy="345009"/>
          </a:xfrm>
          <a:prstGeom prst="rect">
            <a:avLst/>
          </a:prstGeom>
        </p:spPr>
        <p:txBody>
          <a:bodyPr/>
          <a:lstStyle/>
          <a:p>
            <a:endParaRPr lang="en-US"/>
          </a:p>
        </p:txBody>
      </p:sp>
      <p:sp>
        <p:nvSpPr>
          <p:cNvPr id="5" name="Footer Placeholder 4"/>
          <p:cNvSpPr>
            <a:spLocks noGrp="1"/>
          </p:cNvSpPr>
          <p:nvPr>
            <p:ph type="ftr" sz="quarter" idx="11"/>
          </p:nvPr>
        </p:nvSpPr>
        <p:spPr>
          <a:xfrm>
            <a:off x="3816162" y="6006163"/>
            <a:ext cx="3888165" cy="345009"/>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95364571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792034"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32247"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38048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1520488" cy="720019"/>
          </a:xfrm>
        </p:spPr>
        <p:txBody>
          <a:bodyPr>
            <a:noAutofit/>
          </a:bodyPr>
          <a:lstStyle>
            <a:lvl1pPr marL="0" indent="0" algn="ctr">
              <a:buNone/>
              <a:defRPr sz="3780" cap="none">
                <a:solidFill>
                  <a:srgbClr val="7030A0"/>
                </a:solidFill>
                <a:latin typeface="Roboto" panose="02000000000000000000" pitchFamily="2" charset="0"/>
                <a:ea typeface="Roboto" panose="02000000000000000000" pitchFamily="2" charset="0"/>
              </a:defRPr>
            </a:lvl1pPr>
          </a:lstStyle>
          <a:p>
            <a:pPr marL="0" indent="0" algn="ctr">
              <a:buNone/>
            </a:pPr>
            <a:r>
              <a:rPr lang="en-US" sz="378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576025" y="936027"/>
            <a:ext cx="10368439" cy="4608125"/>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56028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09015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792034"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32247" y="1725046"/>
            <a:ext cx="4896207" cy="4111612"/>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8388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4897708" y="933026"/>
            <a:ext cx="5832247" cy="4605124"/>
          </a:xfrm>
        </p:spPr>
        <p:txBody>
          <a:bodyPr/>
          <a:lstStyle>
            <a:lvl1pPr>
              <a:defRPr sz="3024">
                <a:latin typeface="Roboto" panose="02000000000000000000" pitchFamily="2" charset="0"/>
                <a:ea typeface="Roboto" panose="02000000000000000000" pitchFamily="2" charset="0"/>
              </a:defRPr>
            </a:lvl1pPr>
            <a:lvl2pPr>
              <a:defRPr sz="2646">
                <a:latin typeface="Roboto" panose="02000000000000000000" pitchFamily="2" charset="0"/>
                <a:ea typeface="Roboto" panose="02000000000000000000" pitchFamily="2" charset="0"/>
              </a:defRPr>
            </a:lvl2pPr>
            <a:lvl3pPr>
              <a:defRPr sz="2268">
                <a:latin typeface="Roboto" panose="02000000000000000000" pitchFamily="2" charset="0"/>
                <a:ea typeface="Roboto" panose="02000000000000000000" pitchFamily="2" charset="0"/>
              </a:defRPr>
            </a:lvl3pPr>
            <a:lvl4pPr>
              <a:defRPr sz="1890">
                <a:latin typeface="Roboto" panose="02000000000000000000" pitchFamily="2" charset="0"/>
                <a:ea typeface="Roboto" panose="02000000000000000000" pitchFamily="2" charset="0"/>
              </a:defRPr>
            </a:lvl4pPr>
            <a:lvl5pPr>
              <a:defRPr sz="1890">
                <a:latin typeface="Roboto" panose="02000000000000000000" pitchFamily="2" charset="0"/>
                <a:ea typeface="Roboto" panose="02000000000000000000" pitchFamily="2" charset="0"/>
              </a:defRPr>
            </a:lvl5pPr>
            <a:lvl6pPr>
              <a:defRPr sz="1890"/>
            </a:lvl6pPr>
            <a:lvl7pPr>
              <a:defRPr sz="1890"/>
            </a:lvl7pPr>
            <a:lvl8pPr>
              <a:defRPr sz="1890"/>
            </a:lvl8pPr>
            <a:lvl9pPr>
              <a:defRPr sz="18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atin typeface="Roboto" panose="02000000000000000000" pitchFamily="2" charset="0"/>
                <a:ea typeface="Roboto" panose="02000000000000000000" pitchFamily="2" charset="0"/>
              </a:defRPr>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Tree>
    <p:extLst>
      <p:ext uri="{BB962C8B-B14F-4D97-AF65-F5344CB8AC3E}">
        <p14:creationId xmlns:p14="http://schemas.microsoft.com/office/powerpoint/2010/main" val="3774434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atin typeface="Roboto" panose="02000000000000000000" pitchFamily="2" charset="0"/>
                <a:ea typeface="Roboto" panose="02000000000000000000" pitchFamily="2" charset="0"/>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US"/>
              <a:t>Click to edit Master subtitle style</a:t>
            </a:r>
          </a:p>
        </p:txBody>
      </p:sp>
    </p:spTree>
    <p:extLst>
      <p:ext uri="{BB962C8B-B14F-4D97-AF65-F5344CB8AC3E}">
        <p14:creationId xmlns:p14="http://schemas.microsoft.com/office/powerpoint/2010/main" val="19313614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1520484" cy="6480174"/>
          </a:xfrm>
          <a:prstGeom prst="rect">
            <a:avLst/>
          </a:prstGeom>
        </p:spPr>
      </p:pic>
      <p:sp>
        <p:nvSpPr>
          <p:cNvPr id="2" name="Title 1"/>
          <p:cNvSpPr>
            <a:spLocks noGrp="1"/>
          </p:cNvSpPr>
          <p:nvPr>
            <p:ph type="ctrTitle" hasCustomPrompt="1"/>
          </p:nvPr>
        </p:nvSpPr>
        <p:spPr>
          <a:xfrm>
            <a:off x="576025" y="432012"/>
            <a:ext cx="10464443" cy="2232060"/>
          </a:xfrm>
          <a:prstGeom prst="rect">
            <a:avLst/>
          </a:prstGeom>
        </p:spPr>
        <p:txBody>
          <a:bodyPr>
            <a:noAutofit/>
          </a:bodyPr>
          <a:lstStyle>
            <a:lvl1pPr algn="l">
              <a:lnSpc>
                <a:spcPts val="5669"/>
              </a:lnSpc>
              <a:defRPr sz="5039"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576024" y="3456093"/>
            <a:ext cx="3840163" cy="360010"/>
          </a:xfrm>
          <a:prstGeom prst="rect">
            <a:avLst/>
          </a:prstGeom>
        </p:spPr>
        <p:txBody>
          <a:bodyPr>
            <a:noAutofit/>
          </a:bodyPr>
          <a:lstStyle>
            <a:lvl1pPr marL="0" indent="0" algn="l">
              <a:buNone/>
              <a:defRPr sz="1701" b="0" u="none" baseline="0">
                <a:solidFill>
                  <a:schemeClr val="accent1"/>
                </a:solidFill>
                <a:latin typeface="+mn-lt"/>
                <a:cs typeface="Arial" pitchFamily="34" charset="0"/>
              </a:defRPr>
            </a:lvl1pPr>
            <a:lvl2pPr marL="431998" indent="0">
              <a:buNone/>
              <a:defRPr sz="1512" b="1">
                <a:latin typeface="Arial" pitchFamily="34" charset="0"/>
                <a:cs typeface="Arial" pitchFamily="34" charset="0"/>
              </a:defRPr>
            </a:lvl2pPr>
            <a:lvl3pPr marL="863995" indent="0">
              <a:buNone/>
              <a:defRPr sz="1323" b="1">
                <a:latin typeface="Arial" pitchFamily="34" charset="0"/>
                <a:cs typeface="Arial" pitchFamily="34" charset="0"/>
              </a:defRPr>
            </a:lvl3pPr>
            <a:lvl4pPr marL="1295993" indent="0">
              <a:buNone/>
              <a:defRPr sz="1134" b="1">
                <a:latin typeface="Arial" pitchFamily="34" charset="0"/>
                <a:cs typeface="Arial" pitchFamily="34" charset="0"/>
              </a:defRPr>
            </a:lvl4pPr>
            <a:lvl5pPr marL="1727990" indent="0">
              <a:buNone/>
              <a:defRPr sz="1134"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1589416857"/>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288434" y="-32196"/>
            <a:ext cx="6268045" cy="656232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8"/>
          </a:p>
        </p:txBody>
      </p:sp>
      <p:sp>
        <p:nvSpPr>
          <p:cNvPr id="2" name="Title 1"/>
          <p:cNvSpPr>
            <a:spLocks noGrp="1"/>
          </p:cNvSpPr>
          <p:nvPr>
            <p:ph type="title" hasCustomPrompt="1"/>
          </p:nvPr>
        </p:nvSpPr>
        <p:spPr>
          <a:xfrm>
            <a:off x="627924" y="2376351"/>
            <a:ext cx="4092805" cy="593311"/>
          </a:xfrm>
        </p:spPr>
        <p:txBody>
          <a:bodyPr anchor="b"/>
          <a:lstStyle>
            <a:lvl1pPr algn="l">
              <a:defRPr sz="4032"/>
            </a:lvl1pPr>
          </a:lstStyle>
          <a:p>
            <a:r>
              <a:rPr lang="en-US" dirty="0"/>
              <a:t>Speaker Name</a:t>
            </a:r>
          </a:p>
        </p:txBody>
      </p:sp>
      <p:sp>
        <p:nvSpPr>
          <p:cNvPr id="18" name="Text Placeholder 17"/>
          <p:cNvSpPr>
            <a:spLocks noGrp="1"/>
          </p:cNvSpPr>
          <p:nvPr>
            <p:ph type="body" sz="quarter" idx="10" hasCustomPrompt="1"/>
          </p:nvPr>
        </p:nvSpPr>
        <p:spPr>
          <a:xfrm>
            <a:off x="628142" y="3018539"/>
            <a:ext cx="4092173" cy="511113"/>
          </a:xfrm>
        </p:spPr>
        <p:txBody>
          <a:bodyPr/>
          <a:lstStyle>
            <a:lvl1pPr marL="0" marR="0" indent="0" algn="l" defTabSz="575997" rtl="0" eaLnBrk="1" fontAlgn="auto" latinLnBrk="0" hangingPunct="1">
              <a:lnSpc>
                <a:spcPct val="100000"/>
              </a:lnSpc>
              <a:spcBef>
                <a:spcPct val="0"/>
              </a:spcBef>
              <a:spcAft>
                <a:spcPts val="0"/>
              </a:spcAft>
              <a:buClrTx/>
              <a:buSzTx/>
              <a:buFontTx/>
              <a:buNone/>
              <a:tabLst/>
              <a:defRPr kumimoji="0" lang="en-US" sz="252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331971" y="1431304"/>
            <a:ext cx="3713071" cy="338700"/>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764"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27925" y="428320"/>
            <a:ext cx="1818078" cy="1818048"/>
          </a:xfrm>
          <a:prstGeom prst="ellipse">
            <a:avLst/>
          </a:prstGeom>
          <a:solidFill>
            <a:schemeClr val="bg2">
              <a:lumMod val="95000"/>
            </a:schemeClr>
          </a:solidFill>
        </p:spPr>
        <p:txBody>
          <a:bodyPr anchor="ctr"/>
          <a:lstStyle>
            <a:lvl1pPr algn="ctr">
              <a:defRPr sz="1323"/>
            </a:lvl1pPr>
          </a:lstStyle>
          <a:p>
            <a:r>
              <a:rPr lang="en-US" dirty="0"/>
              <a:t>PLACE YOUR PHOTO HERE</a:t>
            </a:r>
          </a:p>
        </p:txBody>
      </p:sp>
      <p:sp>
        <p:nvSpPr>
          <p:cNvPr id="40" name="Text Placeholder 17"/>
          <p:cNvSpPr>
            <a:spLocks noGrp="1"/>
          </p:cNvSpPr>
          <p:nvPr>
            <p:ph type="body" sz="quarter" idx="13" hasCustomPrompt="1"/>
          </p:nvPr>
        </p:nvSpPr>
        <p:spPr>
          <a:xfrm>
            <a:off x="7331971" y="1770601"/>
            <a:ext cx="3713071" cy="749013"/>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323"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331971" y="2842689"/>
            <a:ext cx="3713071" cy="338700"/>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764"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331971" y="3181985"/>
            <a:ext cx="3713071" cy="749013"/>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323"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331971" y="4233242"/>
            <a:ext cx="3713071" cy="338700"/>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764"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331971" y="4572538"/>
            <a:ext cx="3713071" cy="749013"/>
          </a:xfrm>
        </p:spPr>
        <p:txBody>
          <a:bodyPr/>
          <a:lstStyle>
            <a:lvl1pPr marL="0" marR="0" indent="0" algn="l" defTabSz="1151994" rtl="0" eaLnBrk="1" fontAlgn="auto" latinLnBrk="0" hangingPunct="1">
              <a:lnSpc>
                <a:spcPct val="90000"/>
              </a:lnSpc>
              <a:spcBef>
                <a:spcPts val="1260"/>
              </a:spcBef>
              <a:spcAft>
                <a:spcPts val="0"/>
              </a:spcAft>
              <a:buClrTx/>
              <a:buSzTx/>
              <a:buFont typeface="Arial" panose="020B0604020202020204" pitchFamily="34" charset="0"/>
              <a:buNone/>
              <a:tabLst/>
              <a:defRPr kumimoji="0" lang="en-US" sz="1323"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151994" rtl="0" eaLnBrk="1" latinLnBrk="0" hangingPunct="1">
              <a:lnSpc>
                <a:spcPct val="90000"/>
              </a:lnSpc>
              <a:spcBef>
                <a:spcPts val="12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11275" y="4005600"/>
            <a:ext cx="3609039"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dirty="0">
                <a:solidFill>
                  <a:schemeClr val="accent1"/>
                </a:solidFill>
              </a:rPr>
              <a:t>/</a:t>
            </a:r>
            <a:r>
              <a:rPr lang="en-US" sz="1386" dirty="0" err="1">
                <a:solidFill>
                  <a:schemeClr val="accent1"/>
                </a:solidFill>
              </a:rPr>
              <a:t>yourname</a:t>
            </a:r>
            <a:endParaRPr lang="en-US" sz="1386" dirty="0">
              <a:solidFill>
                <a:schemeClr val="accent1"/>
              </a:solidFill>
            </a:endParaRPr>
          </a:p>
        </p:txBody>
      </p:sp>
      <p:sp>
        <p:nvSpPr>
          <p:cNvPr id="50" name="Text Placeholder 48"/>
          <p:cNvSpPr>
            <a:spLocks noGrp="1"/>
          </p:cNvSpPr>
          <p:nvPr>
            <p:ph type="body" sz="quarter" idx="19" hasCustomPrompt="1"/>
          </p:nvPr>
        </p:nvSpPr>
        <p:spPr>
          <a:xfrm>
            <a:off x="1114381" y="4490185"/>
            <a:ext cx="3605932"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a:solidFill>
                  <a:schemeClr val="accent1"/>
                </a:solidFill>
              </a:rPr>
              <a:t>@</a:t>
            </a:r>
            <a:r>
              <a:rPr lang="en-US" sz="1386" dirty="0" err="1">
                <a:solidFill>
                  <a:schemeClr val="accent1"/>
                </a:solidFill>
              </a:rPr>
              <a:t>yourhandle</a:t>
            </a:r>
            <a:endParaRPr lang="en-US" sz="1386" dirty="0">
              <a:solidFill>
                <a:schemeClr val="accent1"/>
              </a:solidFill>
            </a:endParaRPr>
          </a:p>
        </p:txBody>
      </p:sp>
      <p:sp>
        <p:nvSpPr>
          <p:cNvPr id="51" name="Text Placeholder 48"/>
          <p:cNvSpPr>
            <a:spLocks noGrp="1"/>
          </p:cNvSpPr>
          <p:nvPr>
            <p:ph type="body" sz="quarter" idx="20" hasCustomPrompt="1"/>
          </p:nvPr>
        </p:nvSpPr>
        <p:spPr>
          <a:xfrm>
            <a:off x="1110075" y="4962277"/>
            <a:ext cx="3610237"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dirty="0" err="1">
                <a:solidFill>
                  <a:schemeClr val="accent1"/>
                </a:solidFill>
              </a:rPr>
              <a:t>yourname</a:t>
            </a:r>
            <a:endParaRPr lang="en-US" sz="1386"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10075" y="5446862"/>
            <a:ext cx="3610237" cy="330010"/>
          </a:xfrm>
        </p:spPr>
        <p:txBody>
          <a:bodyPr/>
          <a:lstStyle>
            <a:lvl1pPr marL="0" indent="0" algn="l" defTabSz="1151994" rtl="0" eaLnBrk="1" latinLnBrk="0" hangingPunct="1">
              <a:buNone/>
              <a:defRPr lang="en-US" sz="1386" kern="1200" dirty="0">
                <a:solidFill>
                  <a:schemeClr val="accent1"/>
                </a:solidFill>
                <a:latin typeface="+mn-lt"/>
                <a:ea typeface="+mn-ea"/>
                <a:cs typeface="+mn-cs"/>
              </a:defRPr>
            </a:lvl1pPr>
          </a:lstStyle>
          <a:p>
            <a:r>
              <a:rPr lang="en-US" sz="1386" dirty="0" err="1">
                <a:solidFill>
                  <a:schemeClr val="accent1"/>
                </a:solidFill>
              </a:rPr>
              <a:t>youremail</a:t>
            </a:r>
            <a:endParaRPr lang="en-US" sz="1386" dirty="0">
              <a:solidFill>
                <a:schemeClr val="accent1"/>
              </a:solidFill>
            </a:endParaRPr>
          </a:p>
        </p:txBody>
      </p:sp>
    </p:spTree>
    <p:extLst>
      <p:ext uri="{BB962C8B-B14F-4D97-AF65-F5344CB8AC3E}">
        <p14:creationId xmlns:p14="http://schemas.microsoft.com/office/powerpoint/2010/main" val="462570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772804" y="1103290"/>
            <a:ext cx="10747685"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772534" y="1261152"/>
            <a:ext cx="9955921" cy="4536504"/>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sz="1890">
                <a:latin typeface="+mj-lt"/>
              </a:defRPr>
            </a:lvl3pPr>
            <a:lvl4pPr marL="1512029" indent="-216004">
              <a:buClr>
                <a:schemeClr val="accent4"/>
              </a:buClr>
              <a:buFont typeface="Wingdings" panose="05000000000000000000" pitchFamily="2" charset="2"/>
              <a:buChar char="§"/>
              <a:defRPr sz="1890">
                <a:latin typeface="+mj-lt"/>
              </a:defRPr>
            </a:lvl4pPr>
            <a:lvl5pPr marL="1944037" indent="-216004">
              <a:buClr>
                <a:srgbClr val="FFC000"/>
              </a:buClr>
              <a:buFont typeface="Arial" panose="020B0604020202020204" pitchFamily="34" charset="0"/>
              <a:buChar char="•"/>
              <a:defRPr sz="189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spTree>
    <p:extLst>
      <p:ext uri="{BB962C8B-B14F-4D97-AF65-F5344CB8AC3E}">
        <p14:creationId xmlns:p14="http://schemas.microsoft.com/office/powerpoint/2010/main" val="41450027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0708778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4077" y="0"/>
            <a:ext cx="9216390" cy="720019"/>
          </a:xfrm>
        </p:spPr>
        <p:txBody>
          <a:bodyPr>
            <a:noAutofit/>
          </a:bodyPr>
          <a:lstStyle>
            <a:lvl1pPr>
              <a:defRPr sz="378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576025" y="792023"/>
            <a:ext cx="10368439" cy="4608125"/>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75223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072130" y="2005770"/>
            <a:ext cx="5376228" cy="2468638"/>
          </a:xfrm>
        </p:spPr>
        <p:txBody>
          <a:bodyPr/>
          <a:lstStyle/>
          <a:p>
            <a:r>
              <a:rPr lang="en-US"/>
              <a:t>Click icon to add media</a:t>
            </a:r>
          </a:p>
        </p:txBody>
      </p:sp>
    </p:spTree>
    <p:extLst>
      <p:ext uri="{BB962C8B-B14F-4D97-AF65-F5344CB8AC3E}">
        <p14:creationId xmlns:p14="http://schemas.microsoft.com/office/powerpoint/2010/main" val="25474614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59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1520488" cy="720019"/>
          </a:xfrm>
        </p:spPr>
        <p:txBody>
          <a:bodyPr>
            <a:normAutofit/>
          </a:bodyPr>
          <a:lstStyle>
            <a:lvl1pPr>
              <a:defRPr sz="378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7418760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772534" y="1271886"/>
            <a:ext cx="9955921" cy="4525771"/>
          </a:xfrm>
          <a:prstGeom prst="rect">
            <a:avLst/>
          </a:prstGeom>
        </p:spPr>
        <p:txBody>
          <a:bodyPr/>
          <a:lstStyle>
            <a:lvl1pPr marL="216004" indent="-216004">
              <a:buFontTx/>
              <a:buBlip>
                <a:blip r:embed="rId3"/>
              </a:buBlip>
              <a:defRPr>
                <a:latin typeface="+mj-lt"/>
              </a:defRPr>
            </a:lvl1pPr>
            <a:lvl2pPr marL="648012" indent="-216004">
              <a:buClr>
                <a:schemeClr val="accent4"/>
              </a:buClr>
              <a:buFont typeface="Arial" panose="020B0604020202020204" pitchFamily="34" charset="0"/>
              <a:buChar char="•"/>
              <a:defRPr>
                <a:latin typeface="+mj-lt"/>
              </a:defRPr>
            </a:lvl2pPr>
            <a:lvl3pPr marL="1080021" indent="-216004">
              <a:buClr>
                <a:srgbClr val="FFC000"/>
              </a:buClr>
              <a:buFont typeface="Courier New" panose="02070309020205020404" pitchFamily="49" charset="0"/>
              <a:buChar char="o"/>
              <a:defRPr sz="1890">
                <a:latin typeface="+mj-lt"/>
              </a:defRPr>
            </a:lvl3pPr>
            <a:lvl4pPr marL="1512029" indent="-216004">
              <a:buClr>
                <a:schemeClr val="accent4"/>
              </a:buClr>
              <a:buFont typeface="Wingdings" panose="05000000000000000000" pitchFamily="2" charset="2"/>
              <a:buChar char="§"/>
              <a:defRPr sz="1890">
                <a:latin typeface="+mj-lt"/>
              </a:defRPr>
            </a:lvl4pPr>
            <a:lvl5pPr marL="1944037" indent="-216004">
              <a:buClr>
                <a:srgbClr val="FFC000"/>
              </a:buClr>
              <a:buFont typeface="Arial" panose="020B0604020202020204" pitchFamily="34" charset="0"/>
              <a:buChar char="•"/>
              <a:defRPr sz="189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spTree>
    <p:extLst>
      <p:ext uri="{BB962C8B-B14F-4D97-AF65-F5344CB8AC3E}">
        <p14:creationId xmlns:p14="http://schemas.microsoft.com/office/powerpoint/2010/main" val="162505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772804" y="1103290"/>
            <a:ext cx="10747685"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1947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799660" y="472950"/>
            <a:ext cx="9921168" cy="589558"/>
          </a:xfrm>
          <a:prstGeom prst="rect">
            <a:avLst/>
          </a:prstGeom>
        </p:spPr>
        <p:txBody>
          <a:bodyPr>
            <a:noAutofit/>
          </a:bodyPr>
          <a:lstStyle>
            <a:lvl1pPr marL="0" indent="0">
              <a:buNone/>
              <a:defRPr sz="3780">
                <a:latin typeface="+mn-lt"/>
              </a:defRPr>
            </a:lvl1pPr>
          </a:lstStyle>
          <a:p>
            <a:pPr lvl="0"/>
            <a:r>
              <a:rPr lang="en-US"/>
              <a:t>Title Here</a:t>
            </a:r>
          </a:p>
        </p:txBody>
      </p:sp>
    </p:spTree>
    <p:extLst>
      <p:ext uri="{BB962C8B-B14F-4D97-AF65-F5344CB8AC3E}">
        <p14:creationId xmlns:p14="http://schemas.microsoft.com/office/powerpoint/2010/main" val="2141302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0" y="738020"/>
            <a:ext cx="9921168"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0" y="414726"/>
            <a:ext cx="7004542"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1327536"/>
            <a:ext cx="9921167" cy="4554123"/>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Tree>
    <p:extLst>
      <p:ext uri="{BB962C8B-B14F-4D97-AF65-F5344CB8AC3E}">
        <p14:creationId xmlns:p14="http://schemas.microsoft.com/office/powerpoint/2010/main" val="1500822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513" y="6041643"/>
            <a:ext cx="1197775" cy="274047"/>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5783032" y="126003"/>
            <a:ext cx="5616238" cy="5616152"/>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799661" y="738020"/>
            <a:ext cx="6535776" cy="589558"/>
          </a:xfrm>
          <a:prstGeom prst="rect">
            <a:avLst/>
          </a:prstGeom>
        </p:spPr>
        <p:txBody>
          <a:bodyPr>
            <a:noAutofit/>
          </a:bodyPr>
          <a:lstStyle>
            <a:lvl1pPr marL="0" indent="0">
              <a:buNone/>
              <a:defRPr sz="378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799661" y="414726"/>
            <a:ext cx="6535776" cy="589558"/>
          </a:xfrm>
          <a:prstGeom prst="rect">
            <a:avLst/>
          </a:prstGeom>
        </p:spPr>
        <p:txBody>
          <a:bodyPr>
            <a:normAutofit/>
          </a:bodyPr>
          <a:lstStyle>
            <a:lvl1pPr marL="0" indent="0">
              <a:buNone/>
              <a:defRPr sz="1701"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799534" y="1327536"/>
            <a:ext cx="4830205" cy="4554123"/>
          </a:xfrm>
          <a:prstGeom prst="rect">
            <a:avLst/>
          </a:prstGeom>
        </p:spPr>
        <p:txBody>
          <a:bodyPr/>
          <a:lstStyle>
            <a:lvl1pPr marL="270005" indent="-270005">
              <a:lnSpc>
                <a:spcPct val="120000"/>
              </a:lnSpc>
              <a:spcBef>
                <a:spcPts val="250"/>
              </a:spcBef>
              <a:buClr>
                <a:srgbClr val="CC0000"/>
              </a:buClr>
              <a:buSzPct val="110000"/>
              <a:buBlip>
                <a:blip r:embed="rId3"/>
              </a:buBlip>
              <a:defRPr lang="en-US" sz="2268" smtClean="0"/>
            </a:lvl1pPr>
          </a:lstStyle>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p>
          <a:p>
            <a:pPr marL="285750" indent="-285750">
              <a:lnSpc>
                <a:spcPct val="120000"/>
              </a:lnSpc>
              <a:spcBef>
                <a:spcPts val="265"/>
              </a:spcBef>
              <a:buClr>
                <a:srgbClr val="CC0000"/>
              </a:buClr>
              <a:buSzPct val="110000"/>
              <a:buBlip>
                <a:blip r:embed="rId3"/>
              </a:buBlip>
            </a:pPr>
            <a:r>
              <a:rPr lang="en-US" sz="2268">
                <a:latin typeface="+mj-lt"/>
              </a:rPr>
              <a:t>Content here</a:t>
            </a:r>
            <a:endParaRPr lang="en-US"/>
          </a:p>
        </p:txBody>
      </p:sp>
    </p:spTree>
    <p:extLst>
      <p:ext uri="{BB962C8B-B14F-4D97-AF65-F5344CB8AC3E}">
        <p14:creationId xmlns:p14="http://schemas.microsoft.com/office/powerpoint/2010/main" val="302620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3.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792034" y="345010"/>
            <a:ext cx="9936421" cy="7551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792034" y="1218220"/>
            <a:ext cx="9936420" cy="4618439"/>
          </a:xfrm>
          <a:prstGeom prst="rect">
            <a:avLst/>
          </a:prstGeom>
        </p:spPr>
        <p:txBody>
          <a:bodyPr vert="horz" lIns="91440" tIns="45720" rIns="91440" bIns="45720" rtlCol="0">
            <a:normAutofit/>
          </a:bodyPr>
          <a:lstStyle/>
          <a:p>
            <a:pPr marL="216004" lvl="0" indent="-216004" algn="l" defTabSz="864017" rtl="0" eaLnBrk="1" latinLnBrk="0" hangingPunct="1">
              <a:lnSpc>
                <a:spcPct val="90000"/>
              </a:lnSpc>
              <a:spcBef>
                <a:spcPts val="945"/>
              </a:spcBef>
              <a:buFontTx/>
              <a:buBlip>
                <a:blip r:embed="rId34"/>
              </a:buBlip>
            </a:pPr>
            <a:r>
              <a:rPr lang="en-US"/>
              <a:t>Click to edit Master text styles</a:t>
            </a:r>
          </a:p>
          <a:p>
            <a:pPr marL="648012" lvl="1" indent="-216004" algn="l" defTabSz="864017" rtl="0" eaLnBrk="1" latinLnBrk="0" hangingPunct="1">
              <a:lnSpc>
                <a:spcPct val="90000"/>
              </a:lnSpc>
              <a:spcBef>
                <a:spcPts val="472"/>
              </a:spcBef>
              <a:buClr>
                <a:schemeClr val="accent4"/>
              </a:buClr>
              <a:buFont typeface="Arial" panose="020B0604020202020204" pitchFamily="34" charset="0"/>
              <a:buChar char="•"/>
            </a:pPr>
            <a:r>
              <a:rPr lang="en-US"/>
              <a:t>Second level</a:t>
            </a:r>
          </a:p>
          <a:p>
            <a:pPr marL="1080021" lvl="2" indent="-216004" algn="l" defTabSz="864017" rtl="0" eaLnBrk="1" latinLnBrk="0" hangingPunct="1">
              <a:lnSpc>
                <a:spcPct val="90000"/>
              </a:lnSpc>
              <a:spcBef>
                <a:spcPts val="472"/>
              </a:spcBef>
              <a:buClr>
                <a:srgbClr val="FFC000"/>
              </a:buClr>
              <a:buFont typeface="Courier New" panose="02070309020205020404" pitchFamily="49" charset="0"/>
              <a:buChar char="o"/>
            </a:pPr>
            <a:r>
              <a:rPr lang="en-US"/>
              <a:t>Third level</a:t>
            </a:r>
          </a:p>
          <a:p>
            <a:pPr marL="1512029" lvl="3" indent="-216004" algn="l" defTabSz="864017" rtl="0" eaLnBrk="1" latinLnBrk="0" hangingPunct="1">
              <a:lnSpc>
                <a:spcPct val="90000"/>
              </a:lnSpc>
              <a:spcBef>
                <a:spcPts val="472"/>
              </a:spcBef>
              <a:buClr>
                <a:schemeClr val="accent4"/>
              </a:buClr>
              <a:buFont typeface="Wingdings" panose="05000000000000000000" pitchFamily="2" charset="2"/>
              <a:buChar char="§"/>
            </a:pPr>
            <a:r>
              <a:rPr lang="en-US"/>
              <a:t>Fourth level</a:t>
            </a:r>
          </a:p>
          <a:p>
            <a:pPr marL="1944037" lvl="4" indent="-216004" algn="l" defTabSz="864017" rtl="0" eaLnBrk="1" latinLnBrk="0" hangingPunct="1">
              <a:lnSpc>
                <a:spcPct val="90000"/>
              </a:lnSpc>
              <a:spcBef>
                <a:spcPts val="472"/>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792033" y="6006163"/>
            <a:ext cx="3888165" cy="345009"/>
          </a:xfrm>
          <a:prstGeom prst="rect">
            <a:avLst/>
          </a:prstGeom>
        </p:spPr>
        <p:txBody>
          <a:bodyPr vert="horz" lIns="91440" tIns="45720" rIns="91440" bIns="45720" rtlCol="0" anchor="ctr"/>
          <a:lstStyle>
            <a:lvl1pPr algn="l">
              <a:defRPr sz="85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259193" y="6006163"/>
            <a:ext cx="469261" cy="345009"/>
          </a:xfrm>
          <a:prstGeom prst="rect">
            <a:avLst/>
          </a:prstGeom>
        </p:spPr>
        <p:txBody>
          <a:bodyPr vert="horz" lIns="91440" tIns="45720" rIns="91440" bIns="45720" rtlCol="0" anchor="ctr"/>
          <a:lstStyle>
            <a:lvl1pPr algn="r">
              <a:defRPr sz="945">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0728454" y="6006163"/>
            <a:ext cx="0" cy="3450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6862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12" r:id="rId32"/>
  </p:sldLayoutIdLst>
  <p:hf hdr="0" ftr="0" dt="0"/>
  <p:txStyles>
    <p:titleStyle>
      <a:lvl1pPr algn="l" defTabSz="864017" rtl="0" eaLnBrk="1" latinLnBrk="0" hangingPunct="1">
        <a:lnSpc>
          <a:spcPct val="90000"/>
        </a:lnSpc>
        <a:spcBef>
          <a:spcPct val="0"/>
        </a:spcBef>
        <a:buNone/>
        <a:defRPr sz="3780" b="0" kern="1200">
          <a:solidFill>
            <a:schemeClr val="tx1"/>
          </a:solidFill>
          <a:latin typeface="+mn-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lang="en-US" sz="2646" kern="1200" dirty="0" smtClean="0">
          <a:solidFill>
            <a:schemeClr val="tx1"/>
          </a:solidFill>
          <a:latin typeface="+mj-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lang="en-US" sz="2268" kern="1200" dirty="0" smtClean="0">
          <a:solidFill>
            <a:schemeClr val="tx1"/>
          </a:solidFill>
          <a:latin typeface="+mj-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lang="en-US" sz="1890" kern="1200" dirty="0" smtClean="0">
          <a:solidFill>
            <a:schemeClr val="tx1"/>
          </a:solidFill>
          <a:latin typeface="+mj-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lang="en-US" sz="1890" kern="1200" dirty="0" smtClean="0">
          <a:solidFill>
            <a:schemeClr val="tx1"/>
          </a:solidFill>
          <a:latin typeface="+mj-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lang="en-US" sz="1890" kern="1200" dirty="0">
          <a:solidFill>
            <a:schemeClr val="tx1"/>
          </a:solidFill>
          <a:latin typeface="+mj-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1520488" cy="7200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6025" y="792023"/>
            <a:ext cx="10368439" cy="4996635"/>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587525" y="1153073"/>
            <a:ext cx="184731" cy="354071"/>
          </a:xfrm>
          <a:prstGeom prst="rect">
            <a:avLst/>
          </a:prstGeom>
          <a:noFill/>
        </p:spPr>
        <p:txBody>
          <a:bodyPr wrap="none" rtlCol="0">
            <a:spAutoFit/>
          </a:bodyPr>
          <a:lstStyle/>
          <a:p>
            <a:endParaRPr lang="en-US" sz="170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53422689"/>
      </p:ext>
    </p:extLst>
  </p:cSld>
  <p:clrMap bg1="lt1" tx1="dk1" bg2="lt2" tx2="dk2" accent1="accent1" accent2="accent2" accent3="accent3" accent4="accent4" accent5="accent5" accent6="accent6" hlink="hlink" folHlink="folHlink"/>
  <p:sldLayoutIdLst>
    <p:sldLayoutId id="2147483705" r:id="rId1"/>
    <p:sldLayoutId id="2147483707" r:id="rId2"/>
    <p:sldLayoutId id="2147483708" r:id="rId3"/>
    <p:sldLayoutId id="2147483709" r:id="rId4"/>
    <p:sldLayoutId id="2147483710" r:id="rId5"/>
    <p:sldLayoutId id="2147483711" r:id="rId6"/>
    <p:sldLayoutId id="2147483719" r:id="rId7"/>
  </p:sldLayoutIdLst>
  <p:hf hdr="0" ftr="0" dt="0"/>
  <p:txStyles>
    <p:titleStyle>
      <a:lvl1pPr algn="l" defTabSz="432008" rtl="0" eaLnBrk="1" latinLnBrk="0" hangingPunct="1">
        <a:spcBef>
          <a:spcPct val="0"/>
        </a:spcBef>
        <a:buNone/>
        <a:defRPr sz="3402" kern="1200">
          <a:solidFill>
            <a:schemeClr val="accent1"/>
          </a:solidFill>
          <a:latin typeface="Roboto" panose="02000000000000000000" pitchFamily="2" charset="0"/>
          <a:ea typeface="Roboto" panose="02000000000000000000" pitchFamily="2" charset="0"/>
          <a:cs typeface="+mj-cs"/>
        </a:defRPr>
      </a:lvl1pPr>
    </p:titleStyle>
    <p:bodyStyle>
      <a:lvl1pPr marL="324006" indent="-324006" algn="l" defTabSz="432008" rtl="0" eaLnBrk="1" latinLnBrk="0" hangingPunct="1">
        <a:spcBef>
          <a:spcPct val="20000"/>
        </a:spcBef>
        <a:buFont typeface="Wingdings" charset="2"/>
        <a:buChar char="§"/>
        <a:defRPr sz="2835" kern="1200">
          <a:solidFill>
            <a:schemeClr val="tx2"/>
          </a:solidFill>
          <a:latin typeface="Roboto" panose="02000000000000000000" pitchFamily="2" charset="0"/>
          <a:ea typeface="Roboto" panose="02000000000000000000" pitchFamily="2" charset="0"/>
          <a:cs typeface="+mn-cs"/>
        </a:defRPr>
      </a:lvl1pPr>
      <a:lvl2pPr marL="702013" indent="-270005" algn="l" defTabSz="432008" rtl="0" eaLnBrk="1" latinLnBrk="0" hangingPunct="1">
        <a:spcBef>
          <a:spcPct val="20000"/>
        </a:spcBef>
        <a:buFont typeface="Wingdings" charset="2"/>
        <a:buChar char="§"/>
        <a:defRPr sz="2457" kern="1200">
          <a:solidFill>
            <a:schemeClr val="tx2"/>
          </a:solidFill>
          <a:latin typeface="Roboto" panose="02000000000000000000" pitchFamily="2" charset="0"/>
          <a:ea typeface="Roboto" panose="02000000000000000000" pitchFamily="2" charset="0"/>
          <a:cs typeface="+mn-cs"/>
        </a:defRPr>
      </a:lvl2pPr>
      <a:lvl3pPr marL="1080021" indent="-216004" algn="l" defTabSz="432008" rtl="0" eaLnBrk="1" latinLnBrk="0" hangingPunct="1">
        <a:spcBef>
          <a:spcPct val="20000"/>
        </a:spcBef>
        <a:buFont typeface="Wingdings" charset="2"/>
        <a:buChar char="§"/>
        <a:defRPr sz="2079" kern="1200">
          <a:solidFill>
            <a:schemeClr val="tx2"/>
          </a:solidFill>
          <a:latin typeface="Roboto" panose="02000000000000000000" pitchFamily="2" charset="0"/>
          <a:ea typeface="Roboto" panose="02000000000000000000" pitchFamily="2" charset="0"/>
          <a:cs typeface="+mn-cs"/>
        </a:defRPr>
      </a:lvl3pPr>
      <a:lvl4pPr marL="1512029" indent="-216004" algn="l" defTabSz="432008" rtl="0" eaLnBrk="1" latinLnBrk="0" hangingPunct="1">
        <a:spcBef>
          <a:spcPct val="20000"/>
        </a:spcBef>
        <a:buFont typeface="Wingdings" charset="2"/>
        <a:buChar char="§"/>
        <a:defRPr sz="1890" kern="1200">
          <a:solidFill>
            <a:schemeClr val="tx2"/>
          </a:solidFill>
          <a:latin typeface="Roboto" panose="02000000000000000000" pitchFamily="2" charset="0"/>
          <a:ea typeface="Roboto" panose="02000000000000000000" pitchFamily="2" charset="0"/>
          <a:cs typeface="+mn-cs"/>
        </a:defRPr>
      </a:lvl4pPr>
      <a:lvl5pPr marL="1944037" indent="-216004" algn="l" defTabSz="432008" rtl="0" eaLnBrk="1" latinLnBrk="0" hangingPunct="1">
        <a:spcBef>
          <a:spcPct val="20000"/>
        </a:spcBef>
        <a:buFont typeface="Wingdings" charset="2"/>
        <a:buChar char="§"/>
        <a:defRPr sz="1701" kern="1200">
          <a:solidFill>
            <a:schemeClr val="tx2"/>
          </a:solidFill>
          <a:latin typeface="Roboto" panose="02000000000000000000" pitchFamily="2" charset="0"/>
          <a:ea typeface="Roboto" panose="02000000000000000000" pitchFamily="2" charset="0"/>
          <a:cs typeface="+mn-cs"/>
        </a:defRPr>
      </a:lvl5pPr>
      <a:lvl6pPr marL="2376046" indent="-216004" algn="l" defTabSz="432008" rtl="0" eaLnBrk="1" latinLnBrk="0" hangingPunct="1">
        <a:spcBef>
          <a:spcPct val="20000"/>
        </a:spcBef>
        <a:buFont typeface="Arial"/>
        <a:buChar char="•"/>
        <a:defRPr sz="1890" kern="1200">
          <a:solidFill>
            <a:schemeClr val="tx1"/>
          </a:solidFill>
          <a:latin typeface="+mn-lt"/>
          <a:ea typeface="+mn-ea"/>
          <a:cs typeface="+mn-cs"/>
        </a:defRPr>
      </a:lvl6pPr>
      <a:lvl7pPr marL="2808054" indent="-216004" algn="l" defTabSz="432008" rtl="0" eaLnBrk="1" latinLnBrk="0" hangingPunct="1">
        <a:spcBef>
          <a:spcPct val="20000"/>
        </a:spcBef>
        <a:buFont typeface="Arial"/>
        <a:buChar char="•"/>
        <a:defRPr sz="1890" kern="1200">
          <a:solidFill>
            <a:schemeClr val="tx1"/>
          </a:solidFill>
          <a:latin typeface="+mn-lt"/>
          <a:ea typeface="+mn-ea"/>
          <a:cs typeface="+mn-cs"/>
        </a:defRPr>
      </a:lvl7pPr>
      <a:lvl8pPr marL="3240062" indent="-216004" algn="l" defTabSz="432008" rtl="0" eaLnBrk="1" latinLnBrk="0" hangingPunct="1">
        <a:spcBef>
          <a:spcPct val="20000"/>
        </a:spcBef>
        <a:buFont typeface="Arial"/>
        <a:buChar char="•"/>
        <a:defRPr sz="1890" kern="1200">
          <a:solidFill>
            <a:schemeClr val="tx1"/>
          </a:solidFill>
          <a:latin typeface="+mn-lt"/>
          <a:ea typeface="+mn-ea"/>
          <a:cs typeface="+mn-cs"/>
        </a:defRPr>
      </a:lvl8pPr>
      <a:lvl9pPr marL="3672070" indent="-216004" algn="l" defTabSz="432008" rtl="0" eaLnBrk="1" latinLnBrk="0" hangingPunct="1">
        <a:spcBef>
          <a:spcPct val="20000"/>
        </a:spcBef>
        <a:buFont typeface="Arial"/>
        <a:buChar char="•"/>
        <a:defRPr sz="1890" kern="1200">
          <a:solidFill>
            <a:schemeClr val="tx1"/>
          </a:solidFill>
          <a:latin typeface="+mn-lt"/>
          <a:ea typeface="+mn-ea"/>
          <a:cs typeface="+mn-cs"/>
        </a:defRPr>
      </a:lvl9pPr>
    </p:bodyStyle>
    <p:otherStyle>
      <a:defPPr>
        <a:defRPr lang="en-US"/>
      </a:defPPr>
      <a:lvl1pPr marL="0" algn="l" defTabSz="432008" rtl="0" eaLnBrk="1" latinLnBrk="0" hangingPunct="1">
        <a:defRPr sz="1701" kern="1200">
          <a:solidFill>
            <a:schemeClr val="tx1"/>
          </a:solidFill>
          <a:latin typeface="+mn-lt"/>
          <a:ea typeface="+mn-ea"/>
          <a:cs typeface="+mn-cs"/>
        </a:defRPr>
      </a:lvl1pPr>
      <a:lvl2pPr marL="432008" algn="l" defTabSz="432008" rtl="0" eaLnBrk="1" latinLnBrk="0" hangingPunct="1">
        <a:defRPr sz="1701" kern="1200">
          <a:solidFill>
            <a:schemeClr val="tx1"/>
          </a:solidFill>
          <a:latin typeface="+mn-lt"/>
          <a:ea typeface="+mn-ea"/>
          <a:cs typeface="+mn-cs"/>
        </a:defRPr>
      </a:lvl2pPr>
      <a:lvl3pPr marL="864017" algn="l" defTabSz="432008" rtl="0" eaLnBrk="1" latinLnBrk="0" hangingPunct="1">
        <a:defRPr sz="1701" kern="1200">
          <a:solidFill>
            <a:schemeClr val="tx1"/>
          </a:solidFill>
          <a:latin typeface="+mn-lt"/>
          <a:ea typeface="+mn-ea"/>
          <a:cs typeface="+mn-cs"/>
        </a:defRPr>
      </a:lvl3pPr>
      <a:lvl4pPr marL="1296025" algn="l" defTabSz="432008" rtl="0" eaLnBrk="1" latinLnBrk="0" hangingPunct="1">
        <a:defRPr sz="1701" kern="1200">
          <a:solidFill>
            <a:schemeClr val="tx1"/>
          </a:solidFill>
          <a:latin typeface="+mn-lt"/>
          <a:ea typeface="+mn-ea"/>
          <a:cs typeface="+mn-cs"/>
        </a:defRPr>
      </a:lvl4pPr>
      <a:lvl5pPr marL="1728033" algn="l" defTabSz="432008" rtl="0" eaLnBrk="1" latinLnBrk="0" hangingPunct="1">
        <a:defRPr sz="1701" kern="1200">
          <a:solidFill>
            <a:schemeClr val="tx1"/>
          </a:solidFill>
          <a:latin typeface="+mn-lt"/>
          <a:ea typeface="+mn-ea"/>
          <a:cs typeface="+mn-cs"/>
        </a:defRPr>
      </a:lvl5pPr>
      <a:lvl6pPr marL="2160041" algn="l" defTabSz="432008" rtl="0" eaLnBrk="1" latinLnBrk="0" hangingPunct="1">
        <a:defRPr sz="1701" kern="1200">
          <a:solidFill>
            <a:schemeClr val="tx1"/>
          </a:solidFill>
          <a:latin typeface="+mn-lt"/>
          <a:ea typeface="+mn-ea"/>
          <a:cs typeface="+mn-cs"/>
        </a:defRPr>
      </a:lvl6pPr>
      <a:lvl7pPr marL="2592050" algn="l" defTabSz="432008" rtl="0" eaLnBrk="1" latinLnBrk="0" hangingPunct="1">
        <a:defRPr sz="1701" kern="1200">
          <a:solidFill>
            <a:schemeClr val="tx1"/>
          </a:solidFill>
          <a:latin typeface="+mn-lt"/>
          <a:ea typeface="+mn-ea"/>
          <a:cs typeface="+mn-cs"/>
        </a:defRPr>
      </a:lvl7pPr>
      <a:lvl8pPr marL="3024058" algn="l" defTabSz="432008" rtl="0" eaLnBrk="1" latinLnBrk="0" hangingPunct="1">
        <a:defRPr sz="1701" kern="1200">
          <a:solidFill>
            <a:schemeClr val="tx1"/>
          </a:solidFill>
          <a:latin typeface="+mn-lt"/>
          <a:ea typeface="+mn-ea"/>
          <a:cs typeface="+mn-cs"/>
        </a:defRPr>
      </a:lvl8pPr>
      <a:lvl9pPr marL="3456066" algn="l" defTabSz="432008" rtl="0" eaLnBrk="1" latinLnBrk="0" hangingPunct="1">
        <a:defRPr sz="17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8012" y="1157174"/>
            <a:ext cx="10944464" cy="108002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6025" y="2620143"/>
            <a:ext cx="10368439" cy="2780005"/>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818052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Lst>
  <p:txStyles>
    <p:titleStyle>
      <a:lvl1pPr algn="ctr" defTabSz="432008" rtl="0" eaLnBrk="1" latinLnBrk="0" hangingPunct="1">
        <a:spcBef>
          <a:spcPct val="0"/>
        </a:spcBef>
        <a:buNone/>
        <a:defRPr sz="4158"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24006" indent="-324006" algn="l" defTabSz="432008" rtl="0" eaLnBrk="1" latinLnBrk="0" hangingPunct="1">
        <a:spcBef>
          <a:spcPct val="20000"/>
        </a:spcBef>
        <a:buFont typeface="Arial"/>
        <a:buNone/>
        <a:defRPr sz="2268" b="1" kern="1200" cap="none" baseline="0">
          <a:solidFill>
            <a:srgbClr val="7EBF36"/>
          </a:solidFill>
          <a:latin typeface="Roboto" panose="02000000000000000000" pitchFamily="2" charset="0"/>
          <a:ea typeface="Roboto" panose="02000000000000000000" pitchFamily="2" charset="0"/>
          <a:cs typeface="+mn-cs"/>
        </a:defRPr>
      </a:lvl1pPr>
      <a:lvl2pPr marL="702013" indent="-270005" algn="l" defTabSz="432008" rtl="0" eaLnBrk="1" latinLnBrk="0" hangingPunct="1">
        <a:spcBef>
          <a:spcPct val="20000"/>
        </a:spcBef>
        <a:buFont typeface="Arial"/>
        <a:buNone/>
        <a:defRPr sz="1890" kern="1200" baseline="0">
          <a:solidFill>
            <a:srgbClr val="3D156F"/>
          </a:solidFill>
          <a:latin typeface="Roboto" panose="02000000000000000000" pitchFamily="2" charset="0"/>
          <a:ea typeface="Roboto" panose="02000000000000000000" pitchFamily="2" charset="0"/>
          <a:cs typeface="+mn-cs"/>
        </a:defRPr>
      </a:lvl2pPr>
      <a:lvl3pPr marL="1080021" indent="-216004" algn="l" defTabSz="432008" rtl="0" eaLnBrk="1" latinLnBrk="0" hangingPunct="1">
        <a:spcBef>
          <a:spcPct val="20000"/>
        </a:spcBef>
        <a:buFont typeface="Arial"/>
        <a:buNone/>
        <a:defRPr sz="1701" b="1" kern="1200" baseline="0">
          <a:solidFill>
            <a:srgbClr val="3D156F"/>
          </a:solidFill>
          <a:latin typeface="Roboto" panose="02000000000000000000" pitchFamily="2" charset="0"/>
          <a:ea typeface="Roboto" panose="02000000000000000000" pitchFamily="2" charset="0"/>
          <a:cs typeface="+mn-cs"/>
        </a:defRPr>
      </a:lvl3pPr>
      <a:lvl4pPr marL="1512029" indent="-216004" algn="l" defTabSz="432008" rtl="0" eaLnBrk="1" latinLnBrk="0" hangingPunct="1">
        <a:spcBef>
          <a:spcPct val="20000"/>
        </a:spcBef>
        <a:buFont typeface="Arial"/>
        <a:buChar char="–"/>
        <a:defRPr sz="1323" kern="1200" baseline="0">
          <a:solidFill>
            <a:srgbClr val="3D156F"/>
          </a:solidFill>
          <a:latin typeface="Roboto" panose="02000000000000000000" pitchFamily="2" charset="0"/>
          <a:ea typeface="Roboto" panose="02000000000000000000" pitchFamily="2" charset="0"/>
          <a:cs typeface="+mn-cs"/>
        </a:defRPr>
      </a:lvl4pPr>
      <a:lvl5pPr marL="1944037" indent="-216004" algn="l" defTabSz="432008" rtl="0" eaLnBrk="1" latinLnBrk="0" hangingPunct="1">
        <a:spcBef>
          <a:spcPct val="20000"/>
        </a:spcBef>
        <a:buFont typeface="Arial"/>
        <a:buChar char="»"/>
        <a:defRPr sz="1890" kern="1200">
          <a:solidFill>
            <a:schemeClr val="tx1"/>
          </a:solidFill>
          <a:latin typeface="+mn-lt"/>
          <a:ea typeface="+mn-ea"/>
          <a:cs typeface="+mn-cs"/>
        </a:defRPr>
      </a:lvl5pPr>
      <a:lvl6pPr marL="2376046" indent="-216004" algn="l" defTabSz="432008" rtl="0" eaLnBrk="1" latinLnBrk="0" hangingPunct="1">
        <a:spcBef>
          <a:spcPct val="20000"/>
        </a:spcBef>
        <a:buFont typeface="Arial"/>
        <a:buChar char="•"/>
        <a:defRPr sz="1890" kern="1200">
          <a:solidFill>
            <a:schemeClr val="tx1"/>
          </a:solidFill>
          <a:latin typeface="+mn-lt"/>
          <a:ea typeface="+mn-ea"/>
          <a:cs typeface="+mn-cs"/>
        </a:defRPr>
      </a:lvl6pPr>
      <a:lvl7pPr marL="2808054" indent="-216004" algn="l" defTabSz="432008" rtl="0" eaLnBrk="1" latinLnBrk="0" hangingPunct="1">
        <a:spcBef>
          <a:spcPct val="20000"/>
        </a:spcBef>
        <a:buFont typeface="Arial"/>
        <a:buChar char="•"/>
        <a:defRPr sz="1890" kern="1200">
          <a:solidFill>
            <a:schemeClr val="tx1"/>
          </a:solidFill>
          <a:latin typeface="+mn-lt"/>
          <a:ea typeface="+mn-ea"/>
          <a:cs typeface="+mn-cs"/>
        </a:defRPr>
      </a:lvl7pPr>
      <a:lvl8pPr marL="3240062" indent="-216004" algn="l" defTabSz="432008" rtl="0" eaLnBrk="1" latinLnBrk="0" hangingPunct="1">
        <a:spcBef>
          <a:spcPct val="20000"/>
        </a:spcBef>
        <a:buFont typeface="Arial"/>
        <a:buChar char="•"/>
        <a:defRPr sz="1890" kern="1200">
          <a:solidFill>
            <a:schemeClr val="tx1"/>
          </a:solidFill>
          <a:latin typeface="+mn-lt"/>
          <a:ea typeface="+mn-ea"/>
          <a:cs typeface="+mn-cs"/>
        </a:defRPr>
      </a:lvl8pPr>
      <a:lvl9pPr marL="3672070" indent="-216004" algn="l" defTabSz="432008" rtl="0" eaLnBrk="1" latinLnBrk="0" hangingPunct="1">
        <a:spcBef>
          <a:spcPct val="20000"/>
        </a:spcBef>
        <a:buFont typeface="Arial"/>
        <a:buChar char="•"/>
        <a:defRPr sz="1890" kern="1200">
          <a:solidFill>
            <a:schemeClr val="tx1"/>
          </a:solidFill>
          <a:latin typeface="+mn-lt"/>
          <a:ea typeface="+mn-ea"/>
          <a:cs typeface="+mn-cs"/>
        </a:defRPr>
      </a:lvl9pPr>
    </p:bodyStyle>
    <p:otherStyle>
      <a:defPPr>
        <a:defRPr lang="en-US"/>
      </a:defPPr>
      <a:lvl1pPr marL="0" algn="l" defTabSz="432008" rtl="0" eaLnBrk="1" latinLnBrk="0" hangingPunct="1">
        <a:defRPr sz="1701" kern="1200">
          <a:solidFill>
            <a:schemeClr val="tx1"/>
          </a:solidFill>
          <a:latin typeface="+mn-lt"/>
          <a:ea typeface="+mn-ea"/>
          <a:cs typeface="+mn-cs"/>
        </a:defRPr>
      </a:lvl1pPr>
      <a:lvl2pPr marL="432008" algn="l" defTabSz="432008" rtl="0" eaLnBrk="1" latinLnBrk="0" hangingPunct="1">
        <a:defRPr sz="1701" kern="1200">
          <a:solidFill>
            <a:schemeClr val="tx1"/>
          </a:solidFill>
          <a:latin typeface="+mn-lt"/>
          <a:ea typeface="+mn-ea"/>
          <a:cs typeface="+mn-cs"/>
        </a:defRPr>
      </a:lvl2pPr>
      <a:lvl3pPr marL="864017" algn="l" defTabSz="432008" rtl="0" eaLnBrk="1" latinLnBrk="0" hangingPunct="1">
        <a:defRPr sz="1701" kern="1200">
          <a:solidFill>
            <a:schemeClr val="tx1"/>
          </a:solidFill>
          <a:latin typeface="+mn-lt"/>
          <a:ea typeface="+mn-ea"/>
          <a:cs typeface="+mn-cs"/>
        </a:defRPr>
      </a:lvl3pPr>
      <a:lvl4pPr marL="1296025" algn="l" defTabSz="432008" rtl="0" eaLnBrk="1" latinLnBrk="0" hangingPunct="1">
        <a:defRPr sz="1701" kern="1200">
          <a:solidFill>
            <a:schemeClr val="tx1"/>
          </a:solidFill>
          <a:latin typeface="+mn-lt"/>
          <a:ea typeface="+mn-ea"/>
          <a:cs typeface="+mn-cs"/>
        </a:defRPr>
      </a:lvl4pPr>
      <a:lvl5pPr marL="1728033" algn="l" defTabSz="432008" rtl="0" eaLnBrk="1" latinLnBrk="0" hangingPunct="1">
        <a:defRPr sz="1701" kern="1200">
          <a:solidFill>
            <a:schemeClr val="tx1"/>
          </a:solidFill>
          <a:latin typeface="+mn-lt"/>
          <a:ea typeface="+mn-ea"/>
          <a:cs typeface="+mn-cs"/>
        </a:defRPr>
      </a:lvl5pPr>
      <a:lvl6pPr marL="2160041" algn="l" defTabSz="432008" rtl="0" eaLnBrk="1" latinLnBrk="0" hangingPunct="1">
        <a:defRPr sz="1701" kern="1200">
          <a:solidFill>
            <a:schemeClr val="tx1"/>
          </a:solidFill>
          <a:latin typeface="+mn-lt"/>
          <a:ea typeface="+mn-ea"/>
          <a:cs typeface="+mn-cs"/>
        </a:defRPr>
      </a:lvl6pPr>
      <a:lvl7pPr marL="2592050" algn="l" defTabSz="432008" rtl="0" eaLnBrk="1" latinLnBrk="0" hangingPunct="1">
        <a:defRPr sz="1701" kern="1200">
          <a:solidFill>
            <a:schemeClr val="tx1"/>
          </a:solidFill>
          <a:latin typeface="+mn-lt"/>
          <a:ea typeface="+mn-ea"/>
          <a:cs typeface="+mn-cs"/>
        </a:defRPr>
      </a:lvl7pPr>
      <a:lvl8pPr marL="3024058" algn="l" defTabSz="432008" rtl="0" eaLnBrk="1" latinLnBrk="0" hangingPunct="1">
        <a:defRPr sz="1701" kern="1200">
          <a:solidFill>
            <a:schemeClr val="tx1"/>
          </a:solidFill>
          <a:latin typeface="+mn-lt"/>
          <a:ea typeface="+mn-ea"/>
          <a:cs typeface="+mn-cs"/>
        </a:defRPr>
      </a:lvl8pPr>
      <a:lvl9pPr marL="3456066" algn="l" defTabSz="432008"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22.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loudblogs.microsoft.com/sqlserver/2018/09/26/sql-server-2019-celebrating-25-years-of-sql-server-database-engine-and-the-path-forward/"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blog/migrate-your-databases-to-a-fully-managed-service-with-azure-sql-database-managed-instance/" TargetMode="External"/><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cloudblogs.microsoft.com/sqlserver/2018/09/24/sql-server-2019-preview-combines-sql-server-and-apache-spark-to-create-a-unified-data-platfor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cloudblogs.microsoft.com/sqlserver/2018/09/25/introducing-microsoft-sql-server-2019-big-data-clusters/"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cloudblogs.microsoft.com/sqlserver/2019/07/24/free-supported-java-in-sql-server-2019-is-now-available/"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azure/data-factory/tutorial-deploy-ssis-packages-azure"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cloudblogs.microsoft.com/sqlserver/2019/10/30/new-high-availability-and-disaster-recovery-benefits-for-sql-server/"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blog.matesic.info/post/Memory-Optimized-TempDB-Metadata"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support.microsoft.com/en-us/help/4460004/how-to-resolve-last-page-insert-pagelatch-ex-contention" TargetMode="External"/><Relationship Id="rId2" Type="http://schemas.openxmlformats.org/officeDocument/2006/relationships/hyperlink" Target="https://techcommunity.microsoft.com/t5/SQL-Server/Behind-the-Scenes-on-OPTIMIZE-FOR-SEQUENTIAL-KEY/ba-p/806888" TargetMode="External"/><Relationship Id="rId1" Type="http://schemas.openxmlformats.org/officeDocument/2006/relationships/slideLayout" Target="../slideLayouts/slideLayout13.xml"/><Relationship Id="rId4" Type="http://schemas.openxmlformats.org/officeDocument/2006/relationships/hyperlink" Target="https://support.microsoft.com/en-us/help/4460004/how-to-resolve-last-page-insert-pagelatch-ex-contention-in-sql-serv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cloudblogs.microsoft.com/sqlserver/2018/09/26/sql-server-2019-celebrating-25-years-of-sql-server-database-engine-and-the-path-forward/"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sql/relational-databases/performance/intelligent-query-processing?view=sql-server-ver15#batch-mode-on-rowstore"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tarynpivots/status/1228334842300882944" TargetMode="External"/><Relationship Id="rId2" Type="http://schemas.openxmlformats.org/officeDocument/2006/relationships/hyperlink" Target="https://support.microsoft.com/en-us/help/4538581/fix-scalar-udf-inlining-issues-in-sql-server-2019"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hyperlink" Target="https://blogs.msdn.microsoft.com/sqlserverstorageengine/2018/07/16/public-preview-of-table-variable-deferred-compilation-in-azure-sql-database/"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support.microsoft.com/en-us/help/4468101/optional-replacement-for-string-or-binary-data-would-be-truncated"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hyperlink" Target="https://docs.microsoft.com/en-us/sql/relational-databases/security/sql-data-discovery-and-classification?view=sql-server-ver15&amp;tabs=t-sql"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https://docs.microsoft.com/en-us/sql/sql-assessment-api/sql-assessment-api-overview?view=sql-server-ver15"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4.jpe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www.thewallsproject.org/programs/futures_fund/" TargetMode="External"/><Relationship Id="rId2" Type="http://schemas.openxmlformats.org/officeDocument/2006/relationships/image" Target="../media/image38.png"/><Relationship Id="rId1" Type="http://schemas.openxmlformats.org/officeDocument/2006/relationships/slideLayout" Target="../slideLayouts/slideLayout32.xml"/><Relationship Id="rId4" Type="http://schemas.openxmlformats.org/officeDocument/2006/relationships/image" Target="../media/image39.jpe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blog/assess-your-servers-with-a-csv-import-into-azure-migrate/"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 y="-1"/>
            <a:ext cx="11520311" cy="6480175"/>
          </a:xfrm>
          <a:prstGeom prst="rect">
            <a:avLst/>
          </a:prstGeom>
        </p:spPr>
      </p:pic>
      <p:sp>
        <p:nvSpPr>
          <p:cNvPr id="5" name="Title 4"/>
          <p:cNvSpPr>
            <a:spLocks noGrp="1"/>
          </p:cNvSpPr>
          <p:nvPr>
            <p:ph type="title"/>
          </p:nvPr>
        </p:nvSpPr>
        <p:spPr>
          <a:xfrm>
            <a:off x="89" y="-1"/>
            <a:ext cx="11520311" cy="3240088"/>
          </a:xfrm>
        </p:spPr>
        <p:txBody>
          <a:bodyPr>
            <a:noAutofit/>
          </a:bodyPr>
          <a:lstStyle/>
          <a:p>
            <a:r>
              <a:rPr lang="en-US" sz="6803" dirty="0">
                <a:ln>
                  <a:solidFill>
                    <a:srgbClr val="92D050"/>
                  </a:solidFill>
                </a:ln>
                <a:solidFill>
                  <a:schemeClr val="bg1"/>
                </a:solidFill>
              </a:rPr>
              <a:t>What’s New in SQL Server 2019?</a:t>
            </a:r>
          </a:p>
        </p:txBody>
      </p:sp>
      <p:sp>
        <p:nvSpPr>
          <p:cNvPr id="3" name="Content Placeholder 2"/>
          <p:cNvSpPr>
            <a:spLocks noGrp="1"/>
          </p:cNvSpPr>
          <p:nvPr>
            <p:ph idx="1"/>
          </p:nvPr>
        </p:nvSpPr>
        <p:spPr>
          <a:xfrm>
            <a:off x="6480264" y="5112138"/>
            <a:ext cx="5040137" cy="1235553"/>
          </a:xfrm>
        </p:spPr>
        <p:txBody>
          <a:bodyPr>
            <a:normAutofit fontScale="77500" lnSpcReduction="20000"/>
          </a:bodyPr>
          <a:lstStyle/>
          <a:p>
            <a:pPr marL="0" indent="0" algn="r">
              <a:lnSpc>
                <a:spcPct val="120000"/>
              </a:lnSpc>
            </a:pPr>
            <a:r>
              <a:rPr lang="en-US" sz="3024" dirty="0"/>
              <a:t>William Assaf</a:t>
            </a:r>
            <a:br>
              <a:rPr lang="en-US" sz="3024" dirty="0"/>
            </a:br>
            <a:r>
              <a:rPr lang="en-US" sz="3024" dirty="0"/>
              <a:t>Data Platform MVP</a:t>
            </a:r>
            <a:br>
              <a:rPr lang="en-US" sz="3024" dirty="0"/>
            </a:br>
            <a:r>
              <a:rPr lang="en-US" sz="3024" dirty="0"/>
              <a:t>Principal Consultant, Sparkhound</a:t>
            </a:r>
          </a:p>
        </p:txBody>
      </p:sp>
      <p:pic>
        <p:nvPicPr>
          <p:cNvPr id="1026" name="Picture 2">
            <a:extLst>
              <a:ext uri="{FF2B5EF4-FFF2-40B4-BE49-F238E27FC236}">
                <a16:creationId xmlns:a16="http://schemas.microsoft.com/office/drawing/2014/main" id="{64D3163D-396C-4898-82C8-8F30FC758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 y="3024081"/>
            <a:ext cx="6912187" cy="34560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600" b="1" dirty="0"/>
              <a:t>No Longer Just Windows</a:t>
            </a:r>
          </a:p>
        </p:txBody>
      </p:sp>
      <p:sp>
        <p:nvSpPr>
          <p:cNvPr id="3" name="Rectangle 2">
            <a:extLst>
              <a:ext uri="{FF2B5EF4-FFF2-40B4-BE49-F238E27FC236}">
                <a16:creationId xmlns:a16="http://schemas.microsoft.com/office/drawing/2014/main" id="{02072AD7-08D4-495A-8F7C-24918BD73F34}"/>
              </a:ext>
            </a:extLst>
          </p:cNvPr>
          <p:cNvSpPr/>
          <p:nvPr/>
        </p:nvSpPr>
        <p:spPr>
          <a:xfrm>
            <a:off x="118053" y="5964344"/>
            <a:ext cx="7742092" cy="461665"/>
          </a:xfrm>
          <a:prstGeom prst="rect">
            <a:avLst/>
          </a:prstGeom>
        </p:spPr>
        <p:txBody>
          <a:bodyPr wrap="square">
            <a:spAutoFit/>
          </a:bodyPr>
          <a:lstStyle/>
          <a:p>
            <a:r>
              <a:rPr lang="en-US" sz="1200" dirty="0">
                <a:hlinkClick r:id="rId2"/>
              </a:rPr>
              <a:t>https://cloudblogs.microsoft.com/sqlserver/2018/09/26/sql-server-2019-celebrating-25-years-of-sql-server-database-engine-and-the-path-forward/</a:t>
            </a:r>
            <a:endParaRPr lang="en-US" sz="1200" dirty="0"/>
          </a:p>
        </p:txBody>
      </p:sp>
      <p:pic>
        <p:nvPicPr>
          <p:cNvPr id="3076" name="Picture 4" descr="Image result for microsoft sql 2019 site:microsoft.com&quot;">
            <a:extLst>
              <a:ext uri="{FF2B5EF4-FFF2-40B4-BE49-F238E27FC236}">
                <a16:creationId xmlns:a16="http://schemas.microsoft.com/office/drawing/2014/main" id="{2BBABFD7-964A-41A5-98B7-CB20585B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605" y="942255"/>
            <a:ext cx="5663278" cy="490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9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600" b="1" dirty="0"/>
              <a:t>No Longer Just Windows</a:t>
            </a:r>
          </a:p>
        </p:txBody>
      </p:sp>
      <p:pic>
        <p:nvPicPr>
          <p:cNvPr id="5" name="Picture 4">
            <a:extLst>
              <a:ext uri="{FF2B5EF4-FFF2-40B4-BE49-F238E27FC236}">
                <a16:creationId xmlns:a16="http://schemas.microsoft.com/office/drawing/2014/main" id="{8A5E63BF-1591-4C7E-A90A-7716B1F514E9}"/>
              </a:ext>
            </a:extLst>
          </p:cNvPr>
          <p:cNvPicPr>
            <a:picLocks noChangeAspect="1"/>
          </p:cNvPicPr>
          <p:nvPr/>
        </p:nvPicPr>
        <p:blipFill>
          <a:blip r:embed="rId2"/>
          <a:stretch>
            <a:fillRect/>
          </a:stretch>
        </p:blipFill>
        <p:spPr>
          <a:xfrm>
            <a:off x="155730" y="1180842"/>
            <a:ext cx="11209027" cy="3075275"/>
          </a:xfrm>
          <a:prstGeom prst="rect">
            <a:avLst/>
          </a:prstGeom>
        </p:spPr>
      </p:pic>
      <p:sp>
        <p:nvSpPr>
          <p:cNvPr id="4" name="Rectangle 3">
            <a:extLst>
              <a:ext uri="{FF2B5EF4-FFF2-40B4-BE49-F238E27FC236}">
                <a16:creationId xmlns:a16="http://schemas.microsoft.com/office/drawing/2014/main" id="{24F51623-B7AE-4C96-A95F-F064FFBEEEB2}"/>
              </a:ext>
            </a:extLst>
          </p:cNvPr>
          <p:cNvSpPr/>
          <p:nvPr/>
        </p:nvSpPr>
        <p:spPr>
          <a:xfrm>
            <a:off x="81107" y="6119812"/>
            <a:ext cx="7806748" cy="215444"/>
          </a:xfrm>
          <a:prstGeom prst="rect">
            <a:avLst/>
          </a:prstGeom>
        </p:spPr>
        <p:txBody>
          <a:bodyPr wrap="square">
            <a:spAutoFit/>
          </a:bodyPr>
          <a:lstStyle/>
          <a:p>
            <a:r>
              <a:rPr lang="en-US" sz="800" dirty="0">
                <a:hlinkClick r:id="rId3"/>
              </a:rPr>
              <a:t>https://azure.microsoft.com/en-us/blog/migrate-your-databases-to-a-fully-managed-service-with-azure-sql-database-managed-instance/</a:t>
            </a:r>
            <a:endParaRPr lang="en-US" sz="800" dirty="0"/>
          </a:p>
        </p:txBody>
      </p:sp>
      <p:sp>
        <p:nvSpPr>
          <p:cNvPr id="6" name="TextBox 5">
            <a:extLst>
              <a:ext uri="{FF2B5EF4-FFF2-40B4-BE49-F238E27FC236}">
                <a16:creationId xmlns:a16="http://schemas.microsoft.com/office/drawing/2014/main" id="{DB1CBB6B-C96C-4135-9CF8-90CA8F1D4B29}"/>
              </a:ext>
            </a:extLst>
          </p:cNvPr>
          <p:cNvSpPr txBox="1"/>
          <p:nvPr/>
        </p:nvSpPr>
        <p:spPr>
          <a:xfrm>
            <a:off x="255241" y="4856419"/>
            <a:ext cx="10908751" cy="1077218"/>
          </a:xfrm>
          <a:prstGeom prst="rect">
            <a:avLst/>
          </a:prstGeom>
          <a:noFill/>
        </p:spPr>
        <p:txBody>
          <a:bodyPr wrap="square" rtlCol="0">
            <a:spAutoFit/>
          </a:bodyPr>
          <a:lstStyle/>
          <a:p>
            <a:r>
              <a:rPr lang="en-US" sz="3200" dirty="0"/>
              <a:t>Coming soon with Azure Arc: Run Azure SQL Database on-prem!</a:t>
            </a:r>
          </a:p>
          <a:p>
            <a:r>
              <a:rPr lang="en-US" sz="3200" dirty="0"/>
              <a:t>Azure Arc: hybrid </a:t>
            </a:r>
            <a:r>
              <a:rPr lang="en-US" sz="3200" dirty="0" err="1"/>
              <a:t>cloud+on-prem</a:t>
            </a:r>
            <a:r>
              <a:rPr lang="en-US" sz="3200" dirty="0"/>
              <a:t> management for Azure</a:t>
            </a:r>
          </a:p>
        </p:txBody>
      </p:sp>
    </p:spTree>
    <p:extLst>
      <p:ext uri="{BB962C8B-B14F-4D97-AF65-F5344CB8AC3E}">
        <p14:creationId xmlns:p14="http://schemas.microsoft.com/office/powerpoint/2010/main" val="289001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s://cdn.makeuseof.com/wp-content/uploads/2013/07/redhat-670x335.jpg">
            <a:extLst>
              <a:ext uri="{FF2B5EF4-FFF2-40B4-BE49-F238E27FC236}">
                <a16:creationId xmlns:a16="http://schemas.microsoft.com/office/drawing/2014/main" id="{E344206C-18D1-46F3-8AE9-EB8988DFED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06508" y="1"/>
            <a:ext cx="3413979" cy="1706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idx="4294967295"/>
          </p:nvPr>
        </p:nvSpPr>
        <p:spPr>
          <a:xfrm>
            <a:off x="719138" y="360363"/>
            <a:ext cx="10801350" cy="720725"/>
          </a:xfrm>
        </p:spPr>
        <p:txBody>
          <a:bodyPr/>
          <a:lstStyle/>
          <a:p>
            <a:r>
              <a:rPr lang="en-US" b="1" dirty="0"/>
              <a:t>SQL Server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7" cy="3970318"/>
          </a:xfrm>
          <a:prstGeom prst="rect">
            <a:avLst/>
          </a:prstGeom>
        </p:spPr>
        <p:txBody>
          <a:bodyPr wrap="square">
            <a:spAutoFit/>
          </a:bodyPr>
          <a:lstStyle/>
          <a:p>
            <a:pPr marL="571500" indent="-571500">
              <a:buFont typeface="Arial" panose="020B0604020202020204" pitchFamily="34" charset="0"/>
              <a:buChar char="•"/>
            </a:pPr>
            <a:r>
              <a:rPr lang="en-US" sz="3600" dirty="0"/>
              <a:t>Red Hat Enterprise (RHEL) preferred, </a:t>
            </a:r>
            <a:br>
              <a:rPr lang="en-US" sz="3600" dirty="0"/>
            </a:br>
            <a:r>
              <a:rPr lang="en-US" sz="3600" dirty="0"/>
              <a:t>	also Ubuntu, SUSE Linux Enterprise</a:t>
            </a:r>
          </a:p>
          <a:p>
            <a:pPr marL="571500" indent="-571500">
              <a:buFont typeface="Arial" panose="020B0604020202020204" pitchFamily="34" charset="0"/>
              <a:buChar char="•"/>
            </a:pPr>
            <a:r>
              <a:rPr lang="en-US" sz="3600" dirty="0"/>
              <a:t>Support for integrated Active Directory auth</a:t>
            </a:r>
          </a:p>
          <a:p>
            <a:pPr marL="571500" indent="-571500">
              <a:buFont typeface="Arial" panose="020B0604020202020204" pitchFamily="34" charset="0"/>
              <a:buChar char="•"/>
            </a:pPr>
            <a:r>
              <a:rPr lang="en-US" sz="3600" dirty="0"/>
              <a:t>Linux cluster managers like Pacemaker can be used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Almost fully-featured SQL Server on Linux</a:t>
            </a:r>
          </a:p>
          <a:p>
            <a:pPr marL="571500" indent="-571500">
              <a:buFont typeface="Arial" panose="020B0604020202020204" pitchFamily="34" charset="0"/>
              <a:buChar char="•"/>
            </a:pPr>
            <a:r>
              <a:rPr lang="en-US" sz="3600" dirty="0"/>
              <a:t>New in SQL 2019: Support for replication, MSDTC, CDC</a:t>
            </a:r>
          </a:p>
        </p:txBody>
      </p:sp>
    </p:spTree>
    <p:extLst>
      <p:ext uri="{BB962C8B-B14F-4D97-AF65-F5344CB8AC3E}">
        <p14:creationId xmlns:p14="http://schemas.microsoft.com/office/powerpoint/2010/main" val="358915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SQL Server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SQL Server “mssql-server” installs on Linux, but SSMS won’t.</a:t>
            </a:r>
          </a:p>
          <a:p>
            <a:br>
              <a:rPr lang="en-US" sz="3200" dirty="0"/>
            </a:br>
            <a:r>
              <a:rPr lang="en-US" sz="3200" dirty="0"/>
              <a:t>Options for tooling on Linux:</a:t>
            </a:r>
          </a:p>
          <a:p>
            <a:pPr marL="457200" indent="-457200">
              <a:buFont typeface="Arial" panose="020B0604020202020204" pitchFamily="34" charset="0"/>
              <a:buChar char="•"/>
            </a:pPr>
            <a:r>
              <a:rPr lang="en-US" sz="3200" dirty="0"/>
              <a:t>Install </a:t>
            </a:r>
            <a:r>
              <a:rPr lang="en-US" sz="3200" b="1" dirty="0"/>
              <a:t>SSMS</a:t>
            </a:r>
            <a:r>
              <a:rPr lang="en-US" sz="3200" dirty="0"/>
              <a:t> on Windows, manage SQL on Linux remotely</a:t>
            </a:r>
          </a:p>
          <a:p>
            <a:pPr marL="457200" indent="-457200">
              <a:buFont typeface="Arial" panose="020B0604020202020204" pitchFamily="34" charset="0"/>
              <a:buChar char="•"/>
            </a:pPr>
            <a:r>
              <a:rPr lang="en-US" sz="3200" dirty="0"/>
              <a:t>“</a:t>
            </a:r>
            <a:r>
              <a:rPr lang="en-US" sz="3200" b="1" dirty="0"/>
              <a:t>mssql-tools</a:t>
            </a:r>
            <a:r>
              <a:rPr lang="en-US" sz="3200" dirty="0"/>
              <a:t>” installs command-line tools </a:t>
            </a:r>
            <a:r>
              <a:rPr lang="en-US" sz="3200" dirty="0" err="1"/>
              <a:t>Sqlcmd</a:t>
            </a:r>
            <a:r>
              <a:rPr lang="en-US" sz="3200" dirty="0"/>
              <a:t>, bcp, drivers and more on Linux </a:t>
            </a:r>
          </a:p>
          <a:p>
            <a:pPr marL="457200" indent="-457200">
              <a:buFont typeface="Arial" panose="020B0604020202020204" pitchFamily="34" charset="0"/>
              <a:buChar char="•"/>
            </a:pPr>
            <a:r>
              <a:rPr lang="en-US" sz="3200" b="1" dirty="0"/>
              <a:t>Azure Data Studio </a:t>
            </a:r>
            <a:r>
              <a:rPr lang="en-US" sz="3200" dirty="0"/>
              <a:t>– cross-platform SQL management software that is, based Visual Studio Code</a:t>
            </a:r>
          </a:p>
          <a:p>
            <a:pPr marL="457200" indent="-457200">
              <a:buFont typeface="Arial" panose="020B0604020202020204" pitchFamily="34" charset="0"/>
              <a:buChar char="•"/>
            </a:pPr>
            <a:r>
              <a:rPr lang="en-US" sz="3200" b="1" dirty="0"/>
              <a:t>Third party software</a:t>
            </a:r>
          </a:p>
        </p:txBody>
      </p:sp>
    </p:spTree>
    <p:extLst>
      <p:ext uri="{BB962C8B-B14F-4D97-AF65-F5344CB8AC3E}">
        <p14:creationId xmlns:p14="http://schemas.microsoft.com/office/powerpoint/2010/main" val="323363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200" b="1" dirty="0"/>
              <a:t>Big Data Clusters: SQL Server, Spark, and HDFS in Kubernetes</a:t>
            </a:r>
          </a:p>
        </p:txBody>
      </p:sp>
      <p:pic>
        <p:nvPicPr>
          <p:cNvPr id="2050" name="Picture 2">
            <a:extLst>
              <a:ext uri="{FF2B5EF4-FFF2-40B4-BE49-F238E27FC236}">
                <a16:creationId xmlns:a16="http://schemas.microsoft.com/office/drawing/2014/main" id="{75E5B7A7-715A-4A49-A951-A381A120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98" y="1080362"/>
            <a:ext cx="10946696" cy="46308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EA99C5-4B23-4AA3-B491-EAEFBFDF734E}"/>
              </a:ext>
            </a:extLst>
          </p:cNvPr>
          <p:cNvSpPr/>
          <p:nvPr/>
        </p:nvSpPr>
        <p:spPr>
          <a:xfrm>
            <a:off x="1017674" y="5888979"/>
            <a:ext cx="5759450" cy="461665"/>
          </a:xfrm>
          <a:prstGeom prst="rect">
            <a:avLst/>
          </a:prstGeom>
        </p:spPr>
        <p:txBody>
          <a:bodyPr>
            <a:spAutoFit/>
          </a:bodyPr>
          <a:lstStyle/>
          <a:p>
            <a:r>
              <a:rPr lang="en-US" sz="1200" dirty="0">
                <a:hlinkClick r:id="rId4"/>
              </a:rPr>
              <a:t>https://cloudblogs.microsoft.com/sqlserver/2018/09/24/sql-server-2019-preview-combines-sql-server-and-apache-spark-to-create-a-unified-data-platform/</a:t>
            </a:r>
            <a:endParaRPr lang="en-US" sz="1200" dirty="0"/>
          </a:p>
        </p:txBody>
      </p:sp>
    </p:spTree>
    <p:extLst>
      <p:ext uri="{BB962C8B-B14F-4D97-AF65-F5344CB8AC3E}">
        <p14:creationId xmlns:p14="http://schemas.microsoft.com/office/powerpoint/2010/main" val="179837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200" b="1" dirty="0"/>
              <a:t>Big Data Clusters: SQL Server, Spark, and HDFS in Kubernetes</a:t>
            </a:r>
          </a:p>
        </p:txBody>
      </p:sp>
      <p:sp>
        <p:nvSpPr>
          <p:cNvPr id="4" name="Rectangle 3">
            <a:extLst>
              <a:ext uri="{FF2B5EF4-FFF2-40B4-BE49-F238E27FC236}">
                <a16:creationId xmlns:a16="http://schemas.microsoft.com/office/drawing/2014/main" id="{936E64B9-6958-4EA0-B73B-3029689BAE36}"/>
              </a:ext>
            </a:extLst>
          </p:cNvPr>
          <p:cNvSpPr/>
          <p:nvPr/>
        </p:nvSpPr>
        <p:spPr>
          <a:xfrm>
            <a:off x="209725" y="1193485"/>
            <a:ext cx="11140147" cy="3483261"/>
          </a:xfrm>
          <a:prstGeom prst="rect">
            <a:avLst/>
          </a:prstGeom>
        </p:spPr>
        <p:txBody>
          <a:bodyPr wrap="square">
            <a:spAutoFit/>
          </a:bodyPr>
          <a:lstStyle/>
          <a:p>
            <a:pPr marL="457200" indent="-457200">
              <a:lnSpc>
                <a:spcPct val="150000"/>
              </a:lnSpc>
              <a:buFont typeface="Arial" panose="020B0604020202020204" pitchFamily="34" charset="0"/>
              <a:buChar char="•"/>
            </a:pPr>
            <a:r>
              <a:rPr lang="en-US" sz="3000" dirty="0"/>
              <a:t>All data, both relational and non-relational, </a:t>
            </a:r>
            <a:r>
              <a:rPr lang="en-US" sz="3000" dirty="0" err="1"/>
              <a:t>queryable</a:t>
            </a:r>
            <a:r>
              <a:rPr lang="en-US" sz="3000" dirty="0"/>
              <a:t> with TSQL</a:t>
            </a:r>
          </a:p>
          <a:p>
            <a:pPr marL="457200" indent="-457200">
              <a:lnSpc>
                <a:spcPct val="150000"/>
              </a:lnSpc>
              <a:buFont typeface="Arial" panose="020B0604020202020204" pitchFamily="34" charset="0"/>
              <a:buChar char="•"/>
            </a:pPr>
            <a:r>
              <a:rPr lang="en-US" sz="3000" dirty="0"/>
              <a:t>Minimizes data movement, sprawl of skillsets/languages</a:t>
            </a:r>
          </a:p>
          <a:p>
            <a:pPr marL="457200" indent="-457200">
              <a:lnSpc>
                <a:spcPct val="150000"/>
              </a:lnSpc>
              <a:buFont typeface="Arial" panose="020B0604020202020204" pitchFamily="34" charset="0"/>
              <a:buChar char="•"/>
            </a:pPr>
            <a:r>
              <a:rPr lang="en-US" sz="3000" dirty="0"/>
              <a:t>Built on Kubernetes, requires some knowledge there to config</a:t>
            </a:r>
          </a:p>
          <a:p>
            <a:pPr marL="457200" indent="-457200">
              <a:lnSpc>
                <a:spcPct val="150000"/>
              </a:lnSpc>
              <a:buFont typeface="Arial" panose="020B0604020202020204" pitchFamily="34" charset="0"/>
              <a:buChar char="•"/>
            </a:pPr>
            <a:r>
              <a:rPr lang="en-US" sz="3000" dirty="0"/>
              <a:t>No data movement + scale = no ETL, schema/analysis on read</a:t>
            </a:r>
          </a:p>
          <a:p>
            <a:pPr marL="457200" indent="-457200">
              <a:lnSpc>
                <a:spcPct val="150000"/>
              </a:lnSpc>
              <a:buFont typeface="Arial" panose="020B0604020202020204" pitchFamily="34" charset="0"/>
              <a:buChar char="•"/>
            </a:pPr>
            <a:endParaRPr lang="en-US" sz="3000" dirty="0"/>
          </a:p>
        </p:txBody>
      </p:sp>
    </p:spTree>
    <p:extLst>
      <p:ext uri="{BB962C8B-B14F-4D97-AF65-F5344CB8AC3E}">
        <p14:creationId xmlns:p14="http://schemas.microsoft.com/office/powerpoint/2010/main" val="596468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err="1"/>
              <a:t>PolyBase</a:t>
            </a:r>
            <a:r>
              <a:rPr lang="en-US" b="1"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382945"/>
            <a:ext cx="4268991" cy="4524315"/>
          </a:xfrm>
          <a:prstGeom prst="rect">
            <a:avLst/>
          </a:prstGeom>
        </p:spPr>
        <p:txBody>
          <a:bodyPr wrap="square">
            <a:spAutoFit/>
          </a:bodyPr>
          <a:lstStyle/>
          <a:p>
            <a:pPr marL="571500" indent="-571500">
              <a:buFont typeface="Arial" panose="020B0604020202020204" pitchFamily="34" charset="0"/>
              <a:buChar char="•"/>
            </a:pPr>
            <a:r>
              <a:rPr lang="en-US" sz="3200" dirty="0"/>
              <a:t>Query external,</a:t>
            </a:r>
            <a:br>
              <a:rPr lang="en-US" sz="3200" dirty="0"/>
            </a:br>
            <a:r>
              <a:rPr lang="en-US" sz="3200" dirty="0"/>
              <a:t>non-Microsoft, non-relational with </a:t>
            </a:r>
            <a:r>
              <a:rPr lang="en-US" sz="3200" dirty="0" err="1"/>
              <a:t>PolyBase</a:t>
            </a:r>
            <a:r>
              <a:rPr lang="en-US" sz="3200" dirty="0"/>
              <a:t> External Tables aka “Data Virtualization”</a:t>
            </a:r>
          </a:p>
          <a:p>
            <a:pPr marL="571500" indent="-571500">
              <a:buFont typeface="Arial" panose="020B0604020202020204" pitchFamily="34" charset="0"/>
              <a:buChar char="•"/>
            </a:pPr>
            <a:r>
              <a:rPr lang="en-US" sz="3200" dirty="0"/>
              <a:t>That’s right, query Oracle or DB2, </a:t>
            </a:r>
            <a:br>
              <a:rPr lang="en-US" sz="3200" dirty="0"/>
            </a:br>
            <a:r>
              <a:rPr lang="en-US" sz="3200" dirty="0"/>
              <a:t>with T-SQL.</a:t>
            </a:r>
          </a:p>
        </p:txBody>
      </p:sp>
      <p:sp>
        <p:nvSpPr>
          <p:cNvPr id="3" name="Rectangle 2">
            <a:extLst>
              <a:ext uri="{FF2B5EF4-FFF2-40B4-BE49-F238E27FC236}">
                <a16:creationId xmlns:a16="http://schemas.microsoft.com/office/drawing/2014/main" id="{3DB15D4E-9EAF-4FC5-9E10-1C095F0AE2D8}"/>
              </a:ext>
            </a:extLst>
          </p:cNvPr>
          <p:cNvSpPr/>
          <p:nvPr/>
        </p:nvSpPr>
        <p:spPr>
          <a:xfrm>
            <a:off x="2207491" y="6104456"/>
            <a:ext cx="6612717" cy="246221"/>
          </a:xfrm>
          <a:prstGeom prst="rect">
            <a:avLst/>
          </a:prstGeom>
        </p:spPr>
        <p:txBody>
          <a:bodyPr wrap="square">
            <a:spAutoFit/>
          </a:bodyPr>
          <a:lstStyle/>
          <a:p>
            <a:r>
              <a:rPr lang="en-US" sz="1000" dirty="0">
                <a:hlinkClick r:id="rId3"/>
              </a:rPr>
              <a:t>https://cloudblogs.microsoft.com/sqlserver/2018/09/25/introducing-microsoft-sql-server-2019-big-data-clusters/</a:t>
            </a:r>
            <a:endParaRPr lang="en-US" sz="1000" dirty="0"/>
          </a:p>
        </p:txBody>
      </p:sp>
      <p:pic>
        <p:nvPicPr>
          <p:cNvPr id="4100" name="Picture 4" descr="Image result for microsoft sql &quot;2019&quot; site:microsoft.com&quot;">
            <a:extLst>
              <a:ext uri="{FF2B5EF4-FFF2-40B4-BE49-F238E27FC236}">
                <a16:creationId xmlns:a16="http://schemas.microsoft.com/office/drawing/2014/main" id="{B236EB28-D5FA-4C83-B737-AF7DDD597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344" y="1087524"/>
            <a:ext cx="688657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04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err="1"/>
              <a:t>PolyBase</a:t>
            </a:r>
            <a:r>
              <a:rPr lang="en-US" b="1"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250970"/>
            <a:ext cx="11128648" cy="5078313"/>
          </a:xfrm>
          <a:prstGeom prst="rect">
            <a:avLst/>
          </a:prstGeom>
        </p:spPr>
        <p:txBody>
          <a:bodyPr wrap="square">
            <a:spAutoFit/>
          </a:bodyPr>
          <a:lstStyle/>
          <a:p>
            <a:pPr marL="571500" indent="-571500">
              <a:buFont typeface="Arial" panose="020B0604020202020204" pitchFamily="34" charset="0"/>
              <a:buChar char="•"/>
            </a:pPr>
            <a:r>
              <a:rPr lang="en-US" sz="3600" dirty="0"/>
              <a:t>Superior alternative to Linked Servers, OPENDATASOURCE, or heterogenous replication:</a:t>
            </a:r>
          </a:p>
          <a:p>
            <a:pPr marL="1028700" lvl="1" indent="-571500">
              <a:buFont typeface="Arial" panose="020B0604020202020204" pitchFamily="34" charset="0"/>
              <a:buChar char="•"/>
            </a:pPr>
            <a:r>
              <a:rPr lang="en-US" sz="3600" dirty="0"/>
              <a:t>External tables allows for clear schema</a:t>
            </a:r>
          </a:p>
          <a:p>
            <a:pPr marL="1028700" lvl="1" indent="-571500">
              <a:buFont typeface="Arial" panose="020B0604020202020204" pitchFamily="34" charset="0"/>
              <a:buChar char="•"/>
            </a:pPr>
            <a:r>
              <a:rPr lang="en-US" sz="3600" dirty="0"/>
              <a:t>More secure – inside a database, not at instance level</a:t>
            </a:r>
          </a:p>
          <a:p>
            <a:pPr marL="1028700" lvl="1" indent="-571500">
              <a:buFont typeface="Arial" panose="020B0604020202020204" pitchFamily="34" charset="0"/>
              <a:buChar char="•"/>
            </a:pPr>
            <a:r>
              <a:rPr lang="en-US" sz="3600" dirty="0"/>
              <a:t>ODBC drivers offer scale-out options</a:t>
            </a:r>
          </a:p>
          <a:p>
            <a:pPr marL="1028700" lvl="1" indent="-571500">
              <a:buFont typeface="Arial" panose="020B0604020202020204" pitchFamily="34" charset="0"/>
              <a:buChar char="•"/>
            </a:pPr>
            <a:r>
              <a:rPr lang="en-US" sz="3600" dirty="0"/>
              <a:t>Optimized for large analytic-scale queries</a:t>
            </a:r>
          </a:p>
          <a:p>
            <a:pPr marL="1028700" lvl="1" indent="-571500">
              <a:buFont typeface="Arial" panose="020B0604020202020204" pitchFamily="34" charset="0"/>
              <a:buChar char="•"/>
            </a:pPr>
            <a:r>
              <a:rPr lang="en-US" sz="3600" dirty="0"/>
              <a:t>Offers “Push Down” computation for external sources, significantly reducing data transferred</a:t>
            </a:r>
          </a:p>
          <a:p>
            <a:pPr marL="571500" indent="-571500">
              <a:buFont typeface="Arial" panose="020B0604020202020204" pitchFamily="34" charset="0"/>
              <a:buChar char="•"/>
            </a:pPr>
            <a:r>
              <a:rPr lang="en-US" sz="3600" dirty="0"/>
              <a:t>But does require additional setup.</a:t>
            </a:r>
          </a:p>
        </p:txBody>
      </p:sp>
    </p:spTree>
    <p:extLst>
      <p:ext uri="{BB962C8B-B14F-4D97-AF65-F5344CB8AC3E}">
        <p14:creationId xmlns:p14="http://schemas.microsoft.com/office/powerpoint/2010/main" val="197800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SQL Server 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539430"/>
          </a:xfrm>
          <a:prstGeom prst="rect">
            <a:avLst/>
          </a:prstGeom>
        </p:spPr>
        <p:txBody>
          <a:bodyPr wrap="square">
            <a:spAutoFit/>
          </a:bodyPr>
          <a:lstStyle/>
          <a:p>
            <a:pPr marL="457200" indent="-457200">
              <a:buFont typeface="Arial" panose="020B0604020202020204" pitchFamily="34" charset="0"/>
              <a:buChar char="•"/>
            </a:pPr>
            <a:r>
              <a:rPr lang="en-US" sz="3200" dirty="0"/>
              <a:t>2016- “R Services” supported R</a:t>
            </a:r>
          </a:p>
          <a:p>
            <a:pPr marL="457200" indent="-457200">
              <a:buFont typeface="Arial" panose="020B0604020202020204" pitchFamily="34" charset="0"/>
              <a:buChar char="•"/>
            </a:pPr>
            <a:r>
              <a:rPr lang="en-US" sz="3200" dirty="0"/>
              <a:t>2017- Now “Machine Learning Services”, supports R + Python</a:t>
            </a:r>
          </a:p>
          <a:p>
            <a:pPr marL="457200" indent="-457200">
              <a:buFont typeface="Arial" panose="020B0604020202020204" pitchFamily="34" charset="0"/>
              <a:buChar char="•"/>
            </a:pPr>
            <a:r>
              <a:rPr lang="en-US" sz="3200" dirty="0"/>
              <a:t>2019- New features added, including support for external libraries, SQL Server on Linux, clustered service support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You can install R and/or Python depending on your in-house data science skillset.</a:t>
            </a:r>
          </a:p>
        </p:txBody>
      </p:sp>
    </p:spTree>
    <p:extLst>
      <p:ext uri="{BB962C8B-B14F-4D97-AF65-F5344CB8AC3E}">
        <p14:creationId xmlns:p14="http://schemas.microsoft.com/office/powerpoint/2010/main" val="1570590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Java Runtime Environment</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631763"/>
          </a:xfrm>
          <a:prstGeom prst="rect">
            <a:avLst/>
          </a:prstGeom>
        </p:spPr>
        <p:txBody>
          <a:bodyPr wrap="square">
            <a:spAutoFit/>
          </a:bodyPr>
          <a:lstStyle/>
          <a:p>
            <a:pPr marL="457200" indent="-457200">
              <a:buFont typeface="Arial" panose="020B0604020202020204" pitchFamily="34" charset="0"/>
              <a:buChar char="•"/>
            </a:pPr>
            <a:r>
              <a:rPr lang="en-US" sz="3600" dirty="0"/>
              <a:t>Some features of SQL Server since 2016 have required installing the Oracle Java Runtime Environment (JRE).</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Starting with SQL 2019, the commercial open source </a:t>
            </a:r>
            <a:br>
              <a:rPr lang="en-US" sz="3600" dirty="0"/>
            </a:br>
            <a:r>
              <a:rPr lang="en-US" sz="3600" b="1" dirty="0"/>
              <a:t>Azul Zulu for Azure Enterprise </a:t>
            </a:r>
            <a:r>
              <a:rPr lang="en-US" sz="3600" dirty="0"/>
              <a:t>framework is provided for free, with free Enterprise support.</a:t>
            </a:r>
            <a:br>
              <a:rPr lang="en-US" sz="3600" dirty="0"/>
            </a:br>
            <a:r>
              <a:rPr lang="en-US" sz="1400" dirty="0">
                <a:hlinkClick r:id="rId3"/>
              </a:rPr>
              <a:t>https://cloudblogs.microsoft.com/sqlserver/2019/07/24/free-supported-java-in-sql-server-2019-is-now-available/</a:t>
            </a:r>
            <a:endParaRPr lang="en-US" sz="1400" dirty="0"/>
          </a:p>
        </p:txBody>
      </p:sp>
    </p:spTree>
    <p:extLst>
      <p:ext uri="{BB962C8B-B14F-4D97-AF65-F5344CB8AC3E}">
        <p14:creationId xmlns:p14="http://schemas.microsoft.com/office/powerpoint/2010/main" val="376496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1570" y="360363"/>
            <a:ext cx="8357396" cy="720725"/>
          </a:xfrm>
        </p:spPr>
        <p:txBody>
          <a:bodyPr>
            <a:noAutofit/>
          </a:bodyPr>
          <a:lstStyle/>
          <a:p>
            <a:r>
              <a:rPr lang="en-US" sz="4200" i="1" dirty="0">
                <a:solidFill>
                  <a:srgbClr val="282801"/>
                </a:solidFill>
                <a:latin typeface="Arial" panose="020B0604020202020204" pitchFamily="34" charset="0"/>
              </a:rPr>
              <a:t>Book Authors: What's your favorite </a:t>
            </a:r>
            <a:br>
              <a:rPr lang="en-US" sz="4200" i="1" dirty="0">
                <a:solidFill>
                  <a:srgbClr val="282801"/>
                </a:solidFill>
                <a:latin typeface="Arial" panose="020B0604020202020204" pitchFamily="34" charset="0"/>
              </a:rPr>
            </a:br>
            <a:r>
              <a:rPr lang="en-US" sz="4200" i="1" dirty="0">
                <a:solidFill>
                  <a:srgbClr val="282801"/>
                </a:solidFill>
                <a:latin typeface="Arial" panose="020B0604020202020204" pitchFamily="34" charset="0"/>
              </a:rPr>
              <a:t>new feature of SQL Server 2019?</a:t>
            </a:r>
            <a:endParaRPr lang="en-US" sz="4200" dirty="0"/>
          </a:p>
        </p:txBody>
      </p:sp>
      <p:sp>
        <p:nvSpPr>
          <p:cNvPr id="2" name="Rectangle 1">
            <a:extLst>
              <a:ext uri="{FF2B5EF4-FFF2-40B4-BE49-F238E27FC236}">
                <a16:creationId xmlns:a16="http://schemas.microsoft.com/office/drawing/2014/main" id="{3A456A49-D9F1-4953-8152-0834928543C1}"/>
              </a:ext>
            </a:extLst>
          </p:cNvPr>
          <p:cNvSpPr/>
          <p:nvPr/>
        </p:nvSpPr>
        <p:spPr>
          <a:xfrm>
            <a:off x="211569" y="1388801"/>
            <a:ext cx="10949469" cy="5016758"/>
          </a:xfrm>
          <a:prstGeom prst="rect">
            <a:avLst/>
          </a:prstGeom>
          <a:solidFill>
            <a:schemeClr val="bg1"/>
          </a:solidFill>
        </p:spPr>
        <p:txBody>
          <a:bodyPr wrap="square">
            <a:spAutoFit/>
          </a:bodyPr>
          <a:lstStyle/>
          <a:p>
            <a:r>
              <a:rPr lang="en-US" sz="2000" b="1" dirty="0">
                <a:solidFill>
                  <a:srgbClr val="282801"/>
                </a:solidFill>
                <a:latin typeface="Arial" panose="020B0604020202020204" pitchFamily="34" charset="0"/>
              </a:rPr>
              <a:t>Randolph West: </a:t>
            </a:r>
            <a:r>
              <a:rPr lang="en-US" sz="2000" dirty="0">
                <a:solidFill>
                  <a:srgbClr val="282801"/>
                </a:solidFill>
                <a:latin typeface="Arial" panose="020B0604020202020204" pitchFamily="34" charset="0"/>
              </a:rPr>
              <a:t>Accelerated Database Recovery, as well as UTF-8.</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Melody Zacharias:</a:t>
            </a:r>
            <a:r>
              <a:rPr lang="en-US" sz="2000" dirty="0">
                <a:solidFill>
                  <a:srgbClr val="282801"/>
                </a:solidFill>
                <a:latin typeface="Arial" panose="020B0604020202020204" pitchFamily="34" charset="0"/>
              </a:rPr>
              <a:t> Azure Notebooks! I really love them even if they are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not technically a 2019 feature.</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William Assaf</a:t>
            </a:r>
            <a:r>
              <a:rPr lang="en-US" sz="2000" dirty="0">
                <a:solidFill>
                  <a:srgbClr val="282801"/>
                </a:solidFill>
                <a:latin typeface="Arial" panose="020B0604020202020204" pitchFamily="34" charset="0"/>
              </a:rPr>
              <a:t>: Tie between Accelerated Database Recovery (ADR) and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scalar UDF </a:t>
            </a:r>
            <a:r>
              <a:rPr lang="en-US" sz="2000" dirty="0" err="1">
                <a:solidFill>
                  <a:srgbClr val="282801"/>
                </a:solidFill>
                <a:latin typeface="Arial" panose="020B0604020202020204" pitchFamily="34" charset="0"/>
              </a:rPr>
              <a:t>inlining</a:t>
            </a:r>
            <a:r>
              <a:rPr lang="en-US" sz="2000" dirty="0">
                <a:solidFill>
                  <a:srgbClr val="282801"/>
                </a:solidFill>
                <a:latin typeface="Arial" panose="020B0604020202020204" pitchFamily="34" charset="0"/>
              </a:rPr>
              <a:t>. Both are going to really going to help a lot of folks. </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Louis Davidson</a:t>
            </a:r>
            <a:r>
              <a:rPr lang="en-US" sz="2000" dirty="0">
                <a:solidFill>
                  <a:srgbClr val="282801"/>
                </a:solidFill>
                <a:latin typeface="Arial" panose="020B0604020202020204" pitchFamily="34" charset="0"/>
              </a:rPr>
              <a:t>: Scalar function </a:t>
            </a:r>
            <a:r>
              <a:rPr lang="en-US" sz="2000" dirty="0" err="1">
                <a:solidFill>
                  <a:srgbClr val="282801"/>
                </a:solidFill>
                <a:latin typeface="Arial" panose="020B0604020202020204" pitchFamily="34" charset="0"/>
              </a:rPr>
              <a:t>inlining</a:t>
            </a:r>
            <a:r>
              <a:rPr lang="en-US" sz="2000" dirty="0">
                <a:solidFill>
                  <a:srgbClr val="282801"/>
                </a:solidFill>
                <a:latin typeface="Arial" panose="020B0604020202020204" pitchFamily="34" charset="0"/>
              </a:rPr>
              <a:t>. It is a feature that is small, but it shows that Microsoft has really been listening to us and fixing things that will help programmers produce better code. </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Sven Aelterman</a:t>
            </a:r>
            <a:r>
              <a:rPr lang="en-US" sz="2000" dirty="0">
                <a:solidFill>
                  <a:srgbClr val="282801"/>
                </a:solidFill>
                <a:latin typeface="Arial" panose="020B0604020202020204" pitchFamily="34" charset="0"/>
              </a:rPr>
              <a:t>: Biased: expanded cloud offerings. Unbiased: Python integration.</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Meagan Longoria</a:t>
            </a:r>
            <a:r>
              <a:rPr lang="en-US" sz="2000" dirty="0">
                <a:solidFill>
                  <a:srgbClr val="282801"/>
                </a:solidFill>
                <a:latin typeface="Arial" panose="020B0604020202020204" pitchFamily="34" charset="0"/>
              </a:rPr>
              <a:t>: Accelerated database recovery is cool. </a:t>
            </a:r>
          </a:p>
          <a:p>
            <a:endParaRPr lang="en-US" sz="2000" dirty="0">
              <a:solidFill>
                <a:srgbClr val="282801"/>
              </a:solidFill>
              <a:latin typeface="Arial" panose="020B0604020202020204" pitchFamily="34" charset="0"/>
            </a:endParaRPr>
          </a:p>
          <a:p>
            <a:r>
              <a:rPr lang="en-US" sz="2000" b="1" dirty="0">
                <a:solidFill>
                  <a:srgbClr val="282801"/>
                </a:solidFill>
                <a:latin typeface="Arial" panose="020B0604020202020204" pitchFamily="34" charset="0"/>
              </a:rPr>
              <a:t>Joey </a:t>
            </a:r>
            <a:r>
              <a:rPr lang="en-US" sz="2000" b="1" dirty="0" err="1">
                <a:solidFill>
                  <a:srgbClr val="282801"/>
                </a:solidFill>
                <a:latin typeface="Arial" panose="020B0604020202020204" pitchFamily="34" charset="0"/>
              </a:rPr>
              <a:t>D'Antoni</a:t>
            </a:r>
            <a:r>
              <a:rPr lang="en-US" sz="2000" b="1" dirty="0">
                <a:solidFill>
                  <a:srgbClr val="282801"/>
                </a:solidFill>
                <a:latin typeface="Arial" panose="020B0604020202020204" pitchFamily="34" charset="0"/>
              </a:rPr>
              <a:t>: </a:t>
            </a:r>
            <a:r>
              <a:rPr lang="en-US" sz="2000" dirty="0">
                <a:solidFill>
                  <a:srgbClr val="282801"/>
                </a:solidFill>
                <a:latin typeface="Arial" panose="020B0604020202020204" pitchFamily="34" charset="0"/>
              </a:rPr>
              <a:t>Scalar Function </a:t>
            </a:r>
            <a:r>
              <a:rPr lang="en-US" sz="2000" dirty="0" err="1">
                <a:solidFill>
                  <a:srgbClr val="282801"/>
                </a:solidFill>
                <a:latin typeface="Arial" panose="020B0604020202020204" pitchFamily="34" charset="0"/>
              </a:rPr>
              <a:t>Inlining</a:t>
            </a:r>
            <a:r>
              <a:rPr lang="en-US" sz="2000" dirty="0">
                <a:solidFill>
                  <a:srgbClr val="282801"/>
                </a:solidFill>
                <a:latin typeface="Arial" panose="020B0604020202020204" pitchFamily="34" charset="0"/>
              </a:rPr>
              <a:t>.</a:t>
            </a:r>
            <a:endParaRPr lang="en-US" sz="2000" dirty="0"/>
          </a:p>
        </p:txBody>
      </p:sp>
      <p:pic>
        <p:nvPicPr>
          <p:cNvPr id="5" name="Picture 2">
            <a:extLst>
              <a:ext uri="{FF2B5EF4-FFF2-40B4-BE49-F238E27FC236}">
                <a16:creationId xmlns:a16="http://schemas.microsoft.com/office/drawing/2014/main" id="{36B8279F-0FB2-4743-BC18-0D423CFDDB8D}"/>
              </a:ext>
            </a:extLst>
          </p:cNvPr>
          <p:cNvPicPr>
            <a:picLocks noChangeAspect="1" noChangeArrowheads="1"/>
          </p:cNvPicPr>
          <p:nvPr/>
        </p:nvPicPr>
        <p:blipFill>
          <a:blip r:embed="rId3"/>
          <a:srcRect/>
          <a:stretch/>
        </p:blipFill>
        <p:spPr bwMode="auto">
          <a:xfrm>
            <a:off x="8568965" y="7901"/>
            <a:ext cx="2951523" cy="368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76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SQL Server Feature/Edition changes</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216539"/>
          </a:xfrm>
          <a:prstGeom prst="rect">
            <a:avLst/>
          </a:prstGeom>
        </p:spPr>
        <p:txBody>
          <a:bodyPr wrap="square">
            <a:spAutoFit/>
          </a:bodyPr>
          <a:lstStyle/>
          <a:p>
            <a:pPr marL="571500" indent="-571500">
              <a:buFont typeface="Arial" panose="020B0604020202020204" pitchFamily="34" charset="0"/>
              <a:buChar char="•"/>
            </a:pPr>
            <a:r>
              <a:rPr lang="en-US" sz="3600" dirty="0"/>
              <a:t>Transparent Data Encryption (TDE) is now supported in </a:t>
            </a:r>
            <a:r>
              <a:rPr lang="en-US" sz="3600" b="1" dirty="0"/>
              <a:t>standard edition </a:t>
            </a:r>
            <a:r>
              <a:rPr lang="en-US" sz="3600" dirty="0"/>
              <a:t>in SQL 2019!</a:t>
            </a:r>
          </a:p>
          <a:p>
            <a:pPr marL="1028700" lvl="1" indent="-571500">
              <a:buFont typeface="Arial" panose="020B0604020202020204" pitchFamily="34" charset="0"/>
              <a:buChar char="•"/>
            </a:pPr>
            <a:r>
              <a:rPr lang="en-US" sz="3600" dirty="0"/>
              <a:t>This is a big deal!</a:t>
            </a:r>
          </a:p>
          <a:p>
            <a:pPr marL="1028700" lvl="1" indent="-571500">
              <a:buFont typeface="Arial" panose="020B0604020202020204" pitchFamily="34" charset="0"/>
              <a:buChar char="•"/>
            </a:pPr>
            <a:r>
              <a:rPr lang="en-US" sz="3600" dirty="0"/>
              <a:t>As well as the Extensible Key Management feature that allows 3</a:t>
            </a:r>
            <a:r>
              <a:rPr lang="en-US" sz="3600" baseline="30000" dirty="0"/>
              <a:t>rd</a:t>
            </a:r>
            <a:r>
              <a:rPr lang="en-US" sz="3600" dirty="0"/>
              <a:t> party (Hardware Security Module) HSM vendors including the Azure Key Vault (AKV)</a:t>
            </a:r>
          </a:p>
          <a:p>
            <a:pPr marL="571500" indent="-571500">
              <a:buFont typeface="Arial" panose="020B0604020202020204" pitchFamily="34" charset="0"/>
              <a:buChar char="•"/>
            </a:pPr>
            <a:r>
              <a:rPr lang="en-US" sz="3600" dirty="0"/>
              <a:t>All hardware caps/limits are the same since SQL 2016</a:t>
            </a:r>
          </a:p>
          <a:p>
            <a:pPr marL="571500" indent="-571500">
              <a:buFont typeface="Arial" panose="020B0604020202020204" pitchFamily="34" charset="0"/>
              <a:buChar char="•"/>
            </a:pPr>
            <a:endParaRPr lang="en-US" sz="1600" dirty="0"/>
          </a:p>
        </p:txBody>
      </p:sp>
    </p:spTree>
    <p:extLst>
      <p:ext uri="{BB962C8B-B14F-4D97-AF65-F5344CB8AC3E}">
        <p14:creationId xmlns:p14="http://schemas.microsoft.com/office/powerpoint/2010/main" val="4266078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Graph Tables</a:t>
            </a:r>
          </a:p>
        </p:txBody>
      </p:sp>
      <p:sp>
        <p:nvSpPr>
          <p:cNvPr id="2" name="Rectangle 1">
            <a:extLst>
              <a:ext uri="{FF2B5EF4-FFF2-40B4-BE49-F238E27FC236}">
                <a16:creationId xmlns:a16="http://schemas.microsoft.com/office/drawing/2014/main" id="{3A456A49-D9F1-4953-8152-0834928543C1}"/>
              </a:ext>
            </a:extLst>
          </p:cNvPr>
          <p:cNvSpPr/>
          <p:nvPr/>
        </p:nvSpPr>
        <p:spPr>
          <a:xfrm>
            <a:off x="196714" y="1119428"/>
            <a:ext cx="11128648" cy="4832092"/>
          </a:xfrm>
          <a:prstGeom prst="rect">
            <a:avLst/>
          </a:prstGeom>
        </p:spPr>
        <p:txBody>
          <a:bodyPr wrap="square">
            <a:spAutoFit/>
          </a:bodyPr>
          <a:lstStyle/>
          <a:p>
            <a:r>
              <a:rPr lang="en-US" sz="2800" i="1" dirty="0"/>
              <a:t>New in SQL 2017, improving in SQL 2019</a:t>
            </a:r>
          </a:p>
          <a:p>
            <a:endParaRPr lang="en-US" sz="2800" dirty="0"/>
          </a:p>
          <a:p>
            <a:pPr marL="457200" indent="-457200">
              <a:buFont typeface="Arial" panose="020B0604020202020204" pitchFamily="34" charset="0"/>
              <a:buChar char="•"/>
            </a:pPr>
            <a:r>
              <a:rPr lang="en-US" sz="2800" dirty="0"/>
              <a:t>Competing with Neo4j or Gremlin (also the </a:t>
            </a:r>
            <a:r>
              <a:rPr lang="en-US" sz="2800" dirty="0" err="1"/>
              <a:t>CosmosDB</a:t>
            </a:r>
            <a:r>
              <a:rPr lang="en-US" sz="2800" dirty="0"/>
              <a:t> Gremlin API)</a:t>
            </a:r>
          </a:p>
          <a:p>
            <a:pPr marL="457200" indent="-457200">
              <a:buFont typeface="Arial" panose="020B0604020202020204" pitchFamily="34" charset="0"/>
              <a:buChar char="•"/>
            </a:pPr>
            <a:r>
              <a:rPr lang="en-US" sz="2800" dirty="0"/>
              <a:t>Graph data is often associated with networks, such as social networks. Graphs data structures consist of </a:t>
            </a:r>
            <a:r>
              <a:rPr lang="en-US" sz="2800" i="1" dirty="0"/>
              <a:t>nodes </a:t>
            </a:r>
            <a:r>
              <a:rPr lang="en-US" sz="2800" dirty="0"/>
              <a:t>and </a:t>
            </a:r>
            <a:r>
              <a:rPr lang="en-US" sz="2800" i="1" dirty="0"/>
              <a:t>edges</a:t>
            </a:r>
            <a:r>
              <a:rPr lang="en-US" sz="2800" dirty="0"/>
              <a:t>.</a:t>
            </a:r>
          </a:p>
          <a:p>
            <a:pPr marL="457200" indent="-457200">
              <a:buFont typeface="Arial" panose="020B0604020202020204" pitchFamily="34" charset="0"/>
              <a:buChar char="•"/>
            </a:pPr>
            <a:r>
              <a:rPr lang="en-US" sz="2800" dirty="0"/>
              <a:t>Nodes are also referred to as </a:t>
            </a:r>
            <a:r>
              <a:rPr lang="en-US" sz="2800" i="1" dirty="0"/>
              <a:t>vertices</a:t>
            </a:r>
            <a:r>
              <a:rPr lang="en-US" sz="2800" dirty="0"/>
              <a:t>, and edges as </a:t>
            </a:r>
            <a:r>
              <a:rPr lang="en-US" sz="2800" i="1" dirty="0"/>
              <a:t>relationships</a:t>
            </a:r>
            <a:r>
              <a:rPr lang="en-US" sz="2800" dirty="0"/>
              <a:t>.</a:t>
            </a:r>
          </a:p>
          <a:p>
            <a:pPr marL="457200" indent="-457200">
              <a:buFont typeface="Arial" panose="020B0604020202020204" pitchFamily="34" charset="0"/>
              <a:buChar char="•"/>
            </a:pPr>
            <a:r>
              <a:rPr lang="en-US" sz="2800" dirty="0"/>
              <a:t>More graph-specific syntax in SQL 2019, support for Merge syntax</a:t>
            </a:r>
          </a:p>
          <a:p>
            <a:endParaRPr lang="en-US" sz="2800" dirty="0"/>
          </a:p>
          <a:p>
            <a:pPr marL="457200" indent="-457200">
              <a:buFont typeface="Arial" panose="020B0604020202020204" pitchFamily="34" charset="0"/>
              <a:buChar char="•"/>
            </a:pPr>
            <a:r>
              <a:rPr lang="en-US" sz="2800" dirty="0"/>
              <a:t>For highly interconnected data with many many-to-many relationships (think IMDB)</a:t>
            </a:r>
          </a:p>
          <a:p>
            <a:pPr marL="457200" indent="-457200">
              <a:buFont typeface="Arial" panose="020B0604020202020204" pitchFamily="34" charset="0"/>
              <a:buChar char="•"/>
            </a:pPr>
            <a:r>
              <a:rPr lang="en-US" sz="2800" dirty="0"/>
              <a:t>Hierarchical data can be served with a special </a:t>
            </a:r>
            <a:r>
              <a:rPr lang="en-US" sz="2800" i="1" dirty="0" err="1"/>
              <a:t>hierarchyid</a:t>
            </a:r>
            <a:r>
              <a:rPr lang="en-US" sz="2800" i="1" dirty="0"/>
              <a:t> </a:t>
            </a:r>
            <a:r>
              <a:rPr lang="en-US" sz="2800" dirty="0"/>
              <a:t>data type</a:t>
            </a:r>
          </a:p>
        </p:txBody>
      </p:sp>
    </p:spTree>
    <p:extLst>
      <p:ext uri="{BB962C8B-B14F-4D97-AF65-F5344CB8AC3E}">
        <p14:creationId xmlns:p14="http://schemas.microsoft.com/office/powerpoint/2010/main" val="3471187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Columnstore Indexing</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401205"/>
          </a:xfrm>
          <a:prstGeom prst="rect">
            <a:avLst/>
          </a:prstGeom>
        </p:spPr>
        <p:txBody>
          <a:bodyPr wrap="square">
            <a:spAutoFit/>
          </a:bodyPr>
          <a:lstStyle/>
          <a:p>
            <a:pPr marL="457200" indent="-457200">
              <a:buFont typeface="Arial" panose="020B0604020202020204" pitchFamily="34" charset="0"/>
              <a:buChar char="•"/>
            </a:pPr>
            <a:r>
              <a:rPr lang="en-US" sz="3600" dirty="0" err="1"/>
              <a:t>Columnstore</a:t>
            </a:r>
            <a:r>
              <a:rPr lang="en-US" sz="3600" dirty="0"/>
              <a:t> indexes aren’t new.</a:t>
            </a:r>
          </a:p>
          <a:p>
            <a:pPr marL="914400" lvl="1" indent="-457200">
              <a:buFont typeface="Arial" panose="020B0604020202020204" pitchFamily="34" charset="0"/>
              <a:buChar char="•"/>
            </a:pPr>
            <a:r>
              <a:rPr lang="en-US" sz="3200" dirty="0"/>
              <a:t>Introduced in SQL 2012, but were read-only, limited use</a:t>
            </a:r>
          </a:p>
          <a:p>
            <a:pPr marL="914400" lvl="1" indent="-457200">
              <a:buFont typeface="Arial" panose="020B0604020202020204" pitchFamily="34" charset="0"/>
              <a:buChar char="•"/>
            </a:pPr>
            <a:r>
              <a:rPr lang="en-US" sz="3200" dirty="0"/>
              <a:t>Read/writeable in SQL 2016 </a:t>
            </a:r>
          </a:p>
          <a:p>
            <a:pPr marL="457200" indent="-457200">
              <a:buFont typeface="Arial" panose="020B0604020202020204" pitchFamily="34" charset="0"/>
              <a:buChar char="•"/>
            </a:pPr>
            <a:r>
              <a:rPr lang="en-US" sz="3600" dirty="0"/>
              <a:t>Not a </a:t>
            </a:r>
            <a:r>
              <a:rPr lang="en-US" sz="3600" dirty="0" err="1"/>
              <a:t>B+tree</a:t>
            </a:r>
            <a:r>
              <a:rPr lang="en-US" sz="3600" dirty="0"/>
              <a:t>; highly compressed columnar data on disk and in memory</a:t>
            </a:r>
          </a:p>
          <a:p>
            <a:pPr marL="457200" indent="-457200">
              <a:buFont typeface="Arial" panose="020B0604020202020204" pitchFamily="34" charset="0"/>
              <a:buChar char="•"/>
            </a:pPr>
            <a:r>
              <a:rPr lang="en-US" sz="3600" dirty="0"/>
              <a:t>You can create “nonclustered” or “clustered” </a:t>
            </a:r>
            <a:r>
              <a:rPr lang="en-US" sz="3600" dirty="0" err="1"/>
              <a:t>Columnstore</a:t>
            </a:r>
            <a:r>
              <a:rPr lang="en-US" sz="3600" dirty="0"/>
              <a:t> indexes, though these are in name only. </a:t>
            </a:r>
          </a:p>
          <a:p>
            <a:pPr marL="457200" indent="-457200">
              <a:buFont typeface="Arial" panose="020B0604020202020204" pitchFamily="34" charset="0"/>
              <a:buChar char="•"/>
            </a:pPr>
            <a:r>
              <a:rPr lang="en-US" sz="3600" dirty="0"/>
              <a:t>Can only have one </a:t>
            </a:r>
            <a:r>
              <a:rPr lang="en-US" sz="3600" dirty="0" err="1"/>
              <a:t>Columnstore</a:t>
            </a:r>
            <a:r>
              <a:rPr lang="en-US" sz="3600" dirty="0"/>
              <a:t> index per table.</a:t>
            </a:r>
          </a:p>
        </p:txBody>
      </p:sp>
    </p:spTree>
    <p:extLst>
      <p:ext uri="{BB962C8B-B14F-4D97-AF65-F5344CB8AC3E}">
        <p14:creationId xmlns:p14="http://schemas.microsoft.com/office/powerpoint/2010/main" val="3504386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pPr marL="457200" indent="-457200">
              <a:buFont typeface="Arial" panose="020B0604020202020204" pitchFamily="34" charset="0"/>
              <a:buChar char="•"/>
            </a:pPr>
            <a:r>
              <a:rPr lang="en-US" sz="3600" dirty="0"/>
              <a:t>Starting with SQL 2016, add a Columnstore index to </a:t>
            </a:r>
            <a:br>
              <a:rPr lang="en-US" sz="3600" dirty="0"/>
            </a:br>
            <a:r>
              <a:rPr lang="en-US" sz="3600" dirty="0"/>
              <a:t>memory-optimized tables for “real-time analytics.</a:t>
            </a:r>
          </a:p>
          <a:p>
            <a:pPr marL="457200" indent="-457200">
              <a:buFont typeface="Arial" panose="020B0604020202020204" pitchFamily="34" charset="0"/>
              <a:buChar char="•"/>
            </a:pPr>
            <a:r>
              <a:rPr lang="en-US" sz="3600" dirty="0"/>
              <a:t>With SQL Server 2016 SP1, Columnstore indexes are available </a:t>
            </a:r>
            <a:r>
              <a:rPr lang="en-US" sz="3600" b="1" dirty="0"/>
              <a:t>below Enterprise edition </a:t>
            </a:r>
            <a:r>
              <a:rPr lang="en-US" sz="3600" dirty="0"/>
              <a:t>(with memory limits)</a:t>
            </a:r>
          </a:p>
          <a:p>
            <a:pPr marL="457200" indent="-457200">
              <a:buFont typeface="Arial" panose="020B0604020202020204" pitchFamily="34" charset="0"/>
              <a:buChar char="•"/>
            </a:pPr>
            <a:r>
              <a:rPr lang="en-US" sz="3600" dirty="0"/>
              <a:t>Starting with SQL 2016, you can now filter the Columnstore index just like a nonclustered index.</a:t>
            </a:r>
          </a:p>
          <a:p>
            <a:pPr marL="457200" indent="-457200">
              <a:buFont typeface="Arial" panose="020B0604020202020204" pitchFamily="34" charset="0"/>
              <a:buChar char="•"/>
            </a:pPr>
            <a:r>
              <a:rPr lang="en-US" sz="3600" dirty="0"/>
              <a:t>As with most features, also available in Azure SQL DB.</a:t>
            </a:r>
          </a:p>
        </p:txBody>
      </p:sp>
    </p:spTree>
    <p:extLst>
      <p:ext uri="{BB962C8B-B14F-4D97-AF65-F5344CB8AC3E}">
        <p14:creationId xmlns:p14="http://schemas.microsoft.com/office/powerpoint/2010/main" val="395188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Changes for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078313"/>
          </a:xfrm>
          <a:prstGeom prst="rect">
            <a:avLst/>
          </a:prstGeom>
        </p:spPr>
        <p:txBody>
          <a:bodyPr wrap="square">
            <a:spAutoFit/>
          </a:bodyPr>
          <a:lstStyle/>
          <a:p>
            <a:pPr marL="457200" indent="-457200">
              <a:buFont typeface="Arial" panose="020B0604020202020204" pitchFamily="34" charset="0"/>
              <a:buChar char="•"/>
            </a:pPr>
            <a:r>
              <a:rPr lang="en-US" sz="3600" dirty="0"/>
              <a:t>Batch Mode Execution now supported in some </a:t>
            </a:r>
            <a:r>
              <a:rPr lang="en-US" sz="3600" dirty="0" err="1"/>
              <a:t>rowstore</a:t>
            </a:r>
            <a:r>
              <a:rPr lang="en-US" sz="3600" dirty="0"/>
              <a:t> index operations in SQL 2019. Big performance gains.</a:t>
            </a:r>
          </a:p>
          <a:p>
            <a:pPr marL="457200" indent="-457200">
              <a:buFont typeface="Arial" panose="020B0604020202020204" pitchFamily="34" charset="0"/>
              <a:buChar char="•"/>
            </a:pPr>
            <a:endParaRPr lang="en-US" sz="3600" dirty="0"/>
          </a:p>
          <a:p>
            <a:r>
              <a:rPr lang="en-US" sz="3600" dirty="0"/>
              <a:t>	</a:t>
            </a:r>
            <a:r>
              <a:rPr lang="en-US" sz="3600" b="1" dirty="0"/>
              <a:t>Also new in SQL 2019:</a:t>
            </a:r>
          </a:p>
          <a:p>
            <a:pPr marL="457200" indent="-457200">
              <a:buFont typeface="Arial" panose="020B0604020202020204" pitchFamily="34" charset="0"/>
              <a:buChar char="•"/>
            </a:pPr>
            <a:r>
              <a:rPr lang="en-US" sz="3600" dirty="0"/>
              <a:t>New COLUMNSTORE_ARCHIVE compression level for even more space savings for rarely-accessed data.</a:t>
            </a:r>
          </a:p>
          <a:p>
            <a:pPr marL="457200" indent="-457200">
              <a:buFont typeface="Arial" panose="020B0604020202020204" pitchFamily="34" charset="0"/>
              <a:buChar char="•"/>
            </a:pPr>
            <a:r>
              <a:rPr lang="en-US" sz="3600" dirty="0"/>
              <a:t>Improved internals for memory management.</a:t>
            </a:r>
          </a:p>
          <a:p>
            <a:pPr marL="457200" indent="-457200">
              <a:buFont typeface="Arial" panose="020B0604020202020204" pitchFamily="34" charset="0"/>
              <a:buChar char="•"/>
            </a:pPr>
            <a:r>
              <a:rPr lang="en-US" sz="3600" dirty="0"/>
              <a:t>Improved performance of bulk loading to </a:t>
            </a:r>
            <a:r>
              <a:rPr lang="en-US" sz="3600" dirty="0" err="1"/>
              <a:t>columnstore</a:t>
            </a:r>
            <a:r>
              <a:rPr lang="en-US" sz="3600" dirty="0"/>
              <a:t>.</a:t>
            </a:r>
          </a:p>
          <a:p>
            <a:pPr marL="457200" indent="-457200">
              <a:buFont typeface="Arial" panose="020B0604020202020204" pitchFamily="34" charset="0"/>
              <a:buChar char="•"/>
            </a:pPr>
            <a:endParaRPr lang="en-US" sz="3600" dirty="0"/>
          </a:p>
        </p:txBody>
      </p:sp>
    </p:spTree>
    <p:extLst>
      <p:ext uri="{BB962C8B-B14F-4D97-AF65-F5344CB8AC3E}">
        <p14:creationId xmlns:p14="http://schemas.microsoft.com/office/powerpoint/2010/main" val="226399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Azure SSIS Lift-and-Shift with Azure IR</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631216"/>
          </a:xfrm>
          <a:prstGeom prst="rect">
            <a:avLst/>
          </a:prstGeom>
        </p:spPr>
        <p:txBody>
          <a:bodyPr wrap="square">
            <a:spAutoFit/>
          </a:bodyPr>
          <a:lstStyle/>
          <a:p>
            <a:pPr marL="571500" indent="-571500">
              <a:buFont typeface="Arial" panose="020B0604020202020204" pitchFamily="34" charset="0"/>
              <a:buChar char="•"/>
            </a:pPr>
            <a:r>
              <a:rPr lang="en-US" sz="3600" dirty="0"/>
              <a:t>With minimal/no code changes, run SSIS packages in Azure Integrated Runtime (IR) instead of a SQL instance.</a:t>
            </a:r>
          </a:p>
          <a:p>
            <a:pPr marL="1028700" lvl="1" indent="-571500">
              <a:buFont typeface="Arial" panose="020B0604020202020204" pitchFamily="34" charset="0"/>
              <a:buChar char="•"/>
            </a:pPr>
            <a:r>
              <a:rPr lang="en-US" sz="2400" dirty="0"/>
              <a:t>More info: </a:t>
            </a:r>
            <a:r>
              <a:rPr lang="en-US" sz="1200" dirty="0">
                <a:hlinkClick r:id="rId2"/>
              </a:rPr>
              <a:t>https://docs.microsoft.com/en-us/azure/data-factory/tutorial-deploy-ssis-packages-azure</a:t>
            </a:r>
            <a:endParaRPr lang="en-US" sz="1100" dirty="0"/>
          </a:p>
        </p:txBody>
      </p:sp>
      <p:sp>
        <p:nvSpPr>
          <p:cNvPr id="3" name="Rectangle 2">
            <a:extLst>
              <a:ext uri="{FF2B5EF4-FFF2-40B4-BE49-F238E27FC236}">
                <a16:creationId xmlns:a16="http://schemas.microsoft.com/office/drawing/2014/main" id="{B41B3BEA-427F-451C-A605-E0C341468C30}"/>
              </a:ext>
            </a:extLst>
          </p:cNvPr>
          <p:cNvSpPr/>
          <p:nvPr/>
        </p:nvSpPr>
        <p:spPr>
          <a:xfrm>
            <a:off x="110985" y="3528894"/>
            <a:ext cx="10979283" cy="1200329"/>
          </a:xfrm>
          <a:prstGeom prst="rect">
            <a:avLst/>
          </a:prstGeom>
        </p:spPr>
        <p:txBody>
          <a:bodyPr wrap="square">
            <a:spAutoFit/>
          </a:bodyPr>
          <a:lstStyle/>
          <a:p>
            <a:pPr marL="571500" indent="-571500">
              <a:buFont typeface="Arial" panose="020B0604020202020204" pitchFamily="34" charset="0"/>
              <a:buChar char="•"/>
            </a:pPr>
            <a:r>
              <a:rPr lang="en-US" sz="3600" dirty="0"/>
              <a:t>Side note: Data Factory v1 was just terrible, </a:t>
            </a:r>
            <a:br>
              <a:rPr lang="en-US" sz="3600" dirty="0"/>
            </a:br>
            <a:r>
              <a:rPr lang="en-US" sz="3600" dirty="0"/>
              <a:t>replaced by v2 (much better)</a:t>
            </a:r>
          </a:p>
        </p:txBody>
      </p:sp>
    </p:spTree>
    <p:extLst>
      <p:ext uri="{BB962C8B-B14F-4D97-AF65-F5344CB8AC3E}">
        <p14:creationId xmlns:p14="http://schemas.microsoft.com/office/powerpoint/2010/main" val="278618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Installer Smart Default Pages In SQL Setup</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err="1"/>
              <a:t>TempDB</a:t>
            </a:r>
            <a:r>
              <a:rPr lang="en-US" sz="3600" dirty="0"/>
              <a:t> (SQL 2017)</a:t>
            </a:r>
          </a:p>
          <a:p>
            <a:pPr marL="571500" indent="-571500">
              <a:buFont typeface="Arial" panose="020B0604020202020204" pitchFamily="34" charset="0"/>
              <a:buChar char="•"/>
            </a:pPr>
            <a:r>
              <a:rPr lang="en-US" sz="3600" dirty="0"/>
              <a:t>Max Server Memory (SQL 2019)</a:t>
            </a:r>
          </a:p>
          <a:p>
            <a:pPr marL="571500" indent="-571500">
              <a:buFont typeface="Arial" panose="020B0604020202020204" pitchFamily="34" charset="0"/>
              <a:buChar char="•"/>
            </a:pPr>
            <a:r>
              <a:rPr lang="en-US" sz="3600" dirty="0"/>
              <a:t>MAXDOP (SQL 2019)</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All intelligently defaulted in the SQL Setup, allowing for smarter “Just Click Next” installs</a:t>
            </a:r>
            <a:endParaRPr lang="en-US" sz="1600" dirty="0"/>
          </a:p>
        </p:txBody>
      </p:sp>
    </p:spTree>
    <p:extLst>
      <p:ext uri="{BB962C8B-B14F-4D97-AF65-F5344CB8AC3E}">
        <p14:creationId xmlns:p14="http://schemas.microsoft.com/office/powerpoint/2010/main" val="25917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2019 Installer Smart Defaults - </a:t>
            </a:r>
            <a:r>
              <a:rPr lang="en-US" b="1" dirty="0" err="1"/>
              <a:t>MaxDOP</a:t>
            </a:r>
            <a:endParaRPr lang="en-US" b="1" dirty="0"/>
          </a:p>
        </p:txBody>
      </p:sp>
      <p:pic>
        <p:nvPicPr>
          <p:cNvPr id="5" name="Picture 4">
            <a:extLst>
              <a:ext uri="{FF2B5EF4-FFF2-40B4-BE49-F238E27FC236}">
                <a16:creationId xmlns:a16="http://schemas.microsoft.com/office/drawing/2014/main" id="{40DC7604-2876-41DB-8823-A2D9A5C49C90}"/>
              </a:ext>
            </a:extLst>
          </p:cNvPr>
          <p:cNvPicPr>
            <a:picLocks noChangeAspect="1"/>
          </p:cNvPicPr>
          <p:nvPr/>
        </p:nvPicPr>
        <p:blipFill>
          <a:blip r:embed="rId2"/>
          <a:srcRect/>
          <a:stretch/>
        </p:blipFill>
        <p:spPr>
          <a:xfrm>
            <a:off x="719138" y="995453"/>
            <a:ext cx="7303866" cy="5484721"/>
          </a:xfrm>
          <a:prstGeom prst="rect">
            <a:avLst/>
          </a:prstGeom>
        </p:spPr>
      </p:pic>
    </p:spTree>
    <p:extLst>
      <p:ext uri="{BB962C8B-B14F-4D97-AF65-F5344CB8AC3E}">
        <p14:creationId xmlns:p14="http://schemas.microsoft.com/office/powerpoint/2010/main" val="4130929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2019 Installer Smart Defaults - Memory</a:t>
            </a:r>
          </a:p>
        </p:txBody>
      </p:sp>
      <p:pic>
        <p:nvPicPr>
          <p:cNvPr id="5" name="Picture 4">
            <a:extLst>
              <a:ext uri="{FF2B5EF4-FFF2-40B4-BE49-F238E27FC236}">
                <a16:creationId xmlns:a16="http://schemas.microsoft.com/office/drawing/2014/main" id="{40DC7604-2876-41DB-8823-A2D9A5C49C90}"/>
              </a:ext>
            </a:extLst>
          </p:cNvPr>
          <p:cNvPicPr>
            <a:picLocks noChangeAspect="1"/>
          </p:cNvPicPr>
          <p:nvPr/>
        </p:nvPicPr>
        <p:blipFill>
          <a:blip r:embed="rId2"/>
          <a:srcRect/>
          <a:stretch/>
        </p:blipFill>
        <p:spPr>
          <a:xfrm>
            <a:off x="719138" y="1007119"/>
            <a:ext cx="6818325" cy="5096782"/>
          </a:xfrm>
          <a:prstGeom prst="rect">
            <a:avLst/>
          </a:prstGeom>
        </p:spPr>
      </p:pic>
    </p:spTree>
    <p:extLst>
      <p:ext uri="{BB962C8B-B14F-4D97-AF65-F5344CB8AC3E}">
        <p14:creationId xmlns:p14="http://schemas.microsoft.com/office/powerpoint/2010/main" val="13928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in Availability Groups</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3539430"/>
          </a:xfrm>
          <a:prstGeom prst="rect">
            <a:avLst/>
          </a:prstGeom>
        </p:spPr>
        <p:txBody>
          <a:bodyPr wrap="square">
            <a:spAutoFit/>
          </a:bodyPr>
          <a:lstStyle/>
          <a:p>
            <a:pPr marL="1028700" lvl="1" indent="-571500">
              <a:buFont typeface="Arial" panose="020B0604020202020204" pitchFamily="34" charset="0"/>
              <a:buChar char="•"/>
            </a:pPr>
            <a:r>
              <a:rPr lang="en-US" sz="3200" b="1" dirty="0"/>
              <a:t>New: “Automatic read write connection re-routing” </a:t>
            </a:r>
          </a:p>
          <a:p>
            <a:pPr marL="1028700" lvl="1" indent="-571500">
              <a:buFont typeface="Arial" panose="020B0604020202020204" pitchFamily="34" charset="0"/>
              <a:buChar char="•"/>
            </a:pPr>
            <a:r>
              <a:rPr lang="en-US" sz="3200" dirty="0"/>
              <a:t>When the connection string connects to a secondary replica with a </a:t>
            </a:r>
            <a:r>
              <a:rPr lang="en-US" sz="3200" dirty="0" err="1"/>
              <a:t>ReadWrite</a:t>
            </a:r>
            <a:r>
              <a:rPr lang="en-US" sz="3200" dirty="0"/>
              <a:t> intent (which is the default intent)</a:t>
            </a:r>
            <a:br>
              <a:rPr lang="en-US" sz="3200" dirty="0"/>
            </a:br>
            <a:r>
              <a:rPr lang="en-US" sz="3200" dirty="0"/>
              <a:t>it can be redirected to the Primary.</a:t>
            </a:r>
          </a:p>
          <a:p>
            <a:pPr marL="1028700" lvl="1" indent="-571500">
              <a:buFont typeface="Arial" panose="020B0604020202020204" pitchFamily="34" charset="0"/>
              <a:buChar char="•"/>
            </a:pPr>
            <a:r>
              <a:rPr lang="en-US" sz="3200" dirty="0"/>
              <a:t>Bypasses the Listener via the new </a:t>
            </a:r>
            <a:r>
              <a:rPr lang="en-US" sz="2800" dirty="0"/>
              <a:t>READ_WRITE_ROUTING_URL </a:t>
            </a:r>
            <a:r>
              <a:rPr lang="en-US" sz="3200" dirty="0"/>
              <a:t>parameter on the primary replica.</a:t>
            </a:r>
          </a:p>
          <a:p>
            <a:pPr marL="1028700" lvl="1" indent="-571500">
              <a:buFont typeface="Arial" panose="020B0604020202020204" pitchFamily="34" charset="0"/>
              <a:buChar char="•"/>
            </a:pPr>
            <a:r>
              <a:rPr lang="en-US" sz="3200" dirty="0"/>
              <a:t>Connect to </a:t>
            </a:r>
            <a:r>
              <a:rPr lang="en-US" sz="3200" i="1" dirty="0"/>
              <a:t>any </a:t>
            </a:r>
            <a:r>
              <a:rPr lang="en-US" sz="3200" dirty="0"/>
              <a:t>replica, get sent to Primary. Cool!</a:t>
            </a:r>
          </a:p>
        </p:txBody>
      </p:sp>
    </p:spTree>
    <p:extLst>
      <p:ext uri="{BB962C8B-B14F-4D97-AF65-F5344CB8AC3E}">
        <p14:creationId xmlns:p14="http://schemas.microsoft.com/office/powerpoint/2010/main" val="217446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Server Version Velocity  </a:t>
            </a:r>
          </a:p>
        </p:txBody>
      </p:sp>
      <p:sp>
        <p:nvSpPr>
          <p:cNvPr id="19" name="Content Placeholder 18"/>
          <p:cNvSpPr>
            <a:spLocks noGrp="1"/>
          </p:cNvSpPr>
          <p:nvPr>
            <p:ph idx="4294967295"/>
          </p:nvPr>
        </p:nvSpPr>
        <p:spPr>
          <a:xfrm>
            <a:off x="0" y="1271588"/>
            <a:ext cx="10799763" cy="4679950"/>
          </a:xfrm>
        </p:spPr>
        <p:txBody>
          <a:bodyPr>
            <a:noAutofit/>
          </a:bodyPr>
          <a:lstStyle/>
          <a:p>
            <a:r>
              <a:rPr lang="en-US" sz="3600" dirty="0"/>
              <a:t>SQL 2005 RTM- Nov 7 2005</a:t>
            </a:r>
          </a:p>
          <a:p>
            <a:r>
              <a:rPr lang="en-US" sz="3600" dirty="0"/>
              <a:t>SQL 2008 RTM- Aug 7 2008 – 33 months later </a:t>
            </a:r>
          </a:p>
          <a:p>
            <a:r>
              <a:rPr lang="en-US" sz="3600" dirty="0"/>
              <a:t>SQL 2008R2 RTM- April 21 2010 – 20 months later</a:t>
            </a:r>
          </a:p>
          <a:p>
            <a:r>
              <a:rPr lang="en-US" sz="3600" dirty="0"/>
              <a:t>SQL 2012 RTM- March 6 2012 – 23 months later</a:t>
            </a:r>
          </a:p>
          <a:p>
            <a:r>
              <a:rPr lang="en-US" sz="3600" dirty="0"/>
              <a:t>SQL 2014 RTM- April 1 2014 – 25 months later</a:t>
            </a:r>
          </a:p>
          <a:p>
            <a:r>
              <a:rPr lang="en-US" sz="3600" dirty="0"/>
              <a:t>SQL 2016 RTM- June 1 2016 – 26 months later</a:t>
            </a:r>
          </a:p>
          <a:p>
            <a:r>
              <a:rPr lang="en-US" sz="3600" dirty="0"/>
              <a:t>SQL 2017 RTM- Oct 2 2017 – 16 months later</a:t>
            </a:r>
          </a:p>
          <a:p>
            <a:r>
              <a:rPr lang="en-US" sz="3600" b="1" dirty="0"/>
              <a:t>SQL 2019 RTM- Nov 4 2019 – 25 months later</a:t>
            </a:r>
          </a:p>
        </p:txBody>
      </p:sp>
    </p:spTree>
    <p:extLst>
      <p:ext uri="{BB962C8B-B14F-4D97-AF65-F5344CB8AC3E}">
        <p14:creationId xmlns:p14="http://schemas.microsoft.com/office/powerpoint/2010/main" val="38802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p:cTn id="13"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9">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p:cTn id="25"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19">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p:cTn id="37"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19">
                                            <p:txEl>
                                              <p:pRg st="5" end="5"/>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p:cTn id="43"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9">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9">
                                            <p:txEl>
                                              <p:pRg st="7" end="7"/>
                                            </p:txEl>
                                          </p:spTgt>
                                        </p:tgtEl>
                                        <p:attrNameLst>
                                          <p:attrName>style.visibility</p:attrName>
                                        </p:attrNameLst>
                                      </p:cBhvr>
                                      <p:to>
                                        <p:strVal val="visible"/>
                                      </p:to>
                                    </p:set>
                                    <p:anim calcmode="lin" valueType="num">
                                      <p:cBhvr>
                                        <p:cTn id="50" dur="500" fill="hold"/>
                                        <p:tgtEl>
                                          <p:spTgt spid="19">
                                            <p:txEl>
                                              <p:pRg st="7" end="7"/>
                                            </p:txEl>
                                          </p:spTgt>
                                        </p:tgtEl>
                                        <p:attrNameLst>
                                          <p:attrName>ppt_w</p:attrName>
                                        </p:attrNameLst>
                                      </p:cBhvr>
                                      <p:tavLst>
                                        <p:tav tm="0">
                                          <p:val>
                                            <p:fltVal val="0"/>
                                          </p:val>
                                        </p:tav>
                                        <p:tav tm="100000">
                                          <p:val>
                                            <p:strVal val="#ppt_w"/>
                                          </p:val>
                                        </p:tav>
                                      </p:tavLst>
                                    </p:anim>
                                    <p:anim calcmode="lin" valueType="num">
                                      <p:cBhvr>
                                        <p:cTn id="51" dur="500" fill="hold"/>
                                        <p:tgtEl>
                                          <p:spTgt spid="19">
                                            <p:txEl>
                                              <p:pRg st="7" end="7"/>
                                            </p:txEl>
                                          </p:spTgt>
                                        </p:tgtEl>
                                        <p:attrNameLst>
                                          <p:attrName>ppt_h</p:attrName>
                                        </p:attrNameLst>
                                      </p:cBhvr>
                                      <p:tavLst>
                                        <p:tav tm="0">
                                          <p:val>
                                            <p:fltVal val="0"/>
                                          </p:val>
                                        </p:tav>
                                        <p:tav tm="100000">
                                          <p:val>
                                            <p:strVal val="#ppt_h"/>
                                          </p:val>
                                        </p:tav>
                                      </p:tavLst>
                                    </p:anim>
                                    <p:animEffect transition="in" filter="fade">
                                      <p:cBhvr>
                                        <p:cTn id="52"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in </a:t>
            </a:r>
            <a:r>
              <a:rPr lang="en-US" b="1"/>
              <a:t>Availability Groups in SQL 2019</a:t>
            </a:r>
            <a:endParaRPr lang="en-US"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200329"/>
          </a:xfrm>
          <a:prstGeom prst="rect">
            <a:avLst/>
          </a:prstGeom>
        </p:spPr>
        <p:txBody>
          <a:bodyPr wrap="square">
            <a:spAutoFit/>
          </a:bodyPr>
          <a:lstStyle/>
          <a:p>
            <a:pPr marL="571500" indent="-571500">
              <a:buFont typeface="Arial" panose="020B0604020202020204" pitchFamily="34" charset="0"/>
              <a:buChar char="•"/>
            </a:pPr>
            <a:r>
              <a:rPr lang="en-US" sz="3600" dirty="0"/>
              <a:t>Availability Groups now supported in Kubernetes</a:t>
            </a:r>
          </a:p>
          <a:p>
            <a:pPr marL="571500" indent="-571500">
              <a:buFont typeface="Arial" panose="020B0604020202020204" pitchFamily="34" charset="0"/>
              <a:buChar char="•"/>
            </a:pPr>
            <a:r>
              <a:rPr lang="en-US" sz="3600" dirty="0"/>
              <a:t>Not supported in SQL for Windows on Docker (yet)</a:t>
            </a:r>
          </a:p>
        </p:txBody>
      </p:sp>
    </p:spTree>
    <p:extLst>
      <p:ext uri="{BB962C8B-B14F-4D97-AF65-F5344CB8AC3E}">
        <p14:creationId xmlns:p14="http://schemas.microsoft.com/office/powerpoint/2010/main" val="2340861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83FB-2B01-4AC2-B007-BF230D859CBD}"/>
              </a:ext>
            </a:extLst>
          </p:cNvPr>
          <p:cNvSpPr>
            <a:spLocks noGrp="1"/>
          </p:cNvSpPr>
          <p:nvPr>
            <p:ph type="title" idx="4294967295"/>
          </p:nvPr>
        </p:nvSpPr>
        <p:spPr>
          <a:xfrm>
            <a:off x="719138" y="360363"/>
            <a:ext cx="10801350" cy="720725"/>
          </a:xfrm>
        </p:spPr>
        <p:txBody>
          <a:bodyPr>
            <a:noAutofit/>
          </a:bodyPr>
          <a:lstStyle/>
          <a:p>
            <a:r>
              <a:rPr lang="en-US" sz="3600" b="1" dirty="0"/>
              <a:t>Software Assurance + Availability Groups</a:t>
            </a:r>
          </a:p>
        </p:txBody>
      </p:sp>
      <p:sp>
        <p:nvSpPr>
          <p:cNvPr id="4" name="Rectangle 3">
            <a:extLst>
              <a:ext uri="{FF2B5EF4-FFF2-40B4-BE49-F238E27FC236}">
                <a16:creationId xmlns:a16="http://schemas.microsoft.com/office/drawing/2014/main" id="{24F51623-B7AE-4C96-A95F-F064FFBEEEB2}"/>
              </a:ext>
            </a:extLst>
          </p:cNvPr>
          <p:cNvSpPr/>
          <p:nvPr/>
        </p:nvSpPr>
        <p:spPr>
          <a:xfrm>
            <a:off x="81107" y="6119812"/>
            <a:ext cx="7806748" cy="215444"/>
          </a:xfrm>
          <a:prstGeom prst="rect">
            <a:avLst/>
          </a:prstGeom>
        </p:spPr>
        <p:txBody>
          <a:bodyPr wrap="square">
            <a:spAutoFit/>
          </a:bodyPr>
          <a:lstStyle/>
          <a:p>
            <a:r>
              <a:rPr lang="en-US" sz="800" dirty="0">
                <a:hlinkClick r:id="rId3"/>
              </a:rPr>
              <a:t>https://cloudblogs.microsoft.com/sqlserver/2019/10/30/new-high-availability-and-disaster-recovery-benefits-for-sql-server/</a:t>
            </a:r>
            <a:endParaRPr lang="en-US" sz="800" dirty="0"/>
          </a:p>
        </p:txBody>
      </p:sp>
      <p:sp>
        <p:nvSpPr>
          <p:cNvPr id="6" name="TextBox 5">
            <a:extLst>
              <a:ext uri="{FF2B5EF4-FFF2-40B4-BE49-F238E27FC236}">
                <a16:creationId xmlns:a16="http://schemas.microsoft.com/office/drawing/2014/main" id="{DB1CBB6B-C96C-4135-9CF8-90CA8F1D4B29}"/>
              </a:ext>
            </a:extLst>
          </p:cNvPr>
          <p:cNvSpPr txBox="1"/>
          <p:nvPr/>
        </p:nvSpPr>
        <p:spPr>
          <a:xfrm>
            <a:off x="146184" y="1113837"/>
            <a:ext cx="10908751" cy="6063198"/>
          </a:xfrm>
          <a:prstGeom prst="rect">
            <a:avLst/>
          </a:prstGeom>
          <a:noFill/>
        </p:spPr>
        <p:txBody>
          <a:bodyPr wrap="square" rtlCol="0">
            <a:spAutoFit/>
          </a:bodyPr>
          <a:lstStyle/>
          <a:p>
            <a:pPr marL="457200" indent="-457200">
              <a:buFont typeface="Arial" panose="020B0604020202020204" pitchFamily="34" charset="0"/>
              <a:buChar char="•"/>
            </a:pPr>
            <a:r>
              <a:rPr lang="en-US" sz="3600" dirty="0"/>
              <a:t>Software Assurance – Azure VM SQL licensing for up to 2 secondary replicas in your availability groups are now FREE as of Nov 2019</a:t>
            </a:r>
          </a:p>
          <a:p>
            <a:pPr marL="457200" indent="-457200">
              <a:buFont typeface="Arial" panose="020B0604020202020204" pitchFamily="34" charset="0"/>
              <a:buChar char="•"/>
            </a:pPr>
            <a:r>
              <a:rPr lang="en-US" sz="3600" dirty="0"/>
              <a:t>In case of availability groups, License the cores on the Primary replica, up to three more secondary licenses</a:t>
            </a:r>
          </a:p>
          <a:p>
            <a:pPr marL="457200" indent="-457200">
              <a:buFont typeface="Arial" panose="020B0604020202020204" pitchFamily="34" charset="0"/>
              <a:buChar char="•"/>
            </a:pPr>
            <a:r>
              <a:rPr lang="en-US" sz="3600" dirty="0"/>
              <a:t>1 core of Enterprise Edition with SA covers for free: </a:t>
            </a:r>
            <a:br>
              <a:rPr lang="en-US" sz="3600" dirty="0"/>
            </a:br>
            <a:r>
              <a:rPr lang="en-US" sz="3600" dirty="0"/>
              <a:t>	1 core of HA replica, 1 core of DR replica, PLUS</a:t>
            </a:r>
            <a:br>
              <a:rPr lang="en-US" sz="3600" dirty="0"/>
            </a:br>
            <a:r>
              <a:rPr lang="en-US" sz="3600" dirty="0"/>
              <a:t>	1 of DR replica in an Azure VM </a:t>
            </a:r>
          </a:p>
          <a:p>
            <a:pPr marL="914400" lvl="1" indent="-457200">
              <a:buFont typeface="Arial" panose="020B0604020202020204" pitchFamily="34" charset="0"/>
              <a:buChar char="•"/>
            </a:pPr>
            <a:r>
              <a:rPr lang="en-US" sz="2800" dirty="0"/>
              <a:t>DR = readable secondary, HA = failover only</a:t>
            </a:r>
            <a:br>
              <a:rPr lang="en-US" sz="3200" dirty="0"/>
            </a:b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08234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Hybrid Buffer Pool</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893647"/>
          </a:xfrm>
          <a:prstGeom prst="rect">
            <a:avLst/>
          </a:prstGeom>
        </p:spPr>
        <p:txBody>
          <a:bodyPr wrap="square">
            <a:spAutoFit/>
          </a:bodyPr>
          <a:lstStyle/>
          <a:p>
            <a:pPr marL="571500" indent="-571500">
              <a:buFont typeface="Arial" panose="020B0604020202020204" pitchFamily="34" charset="0"/>
              <a:buChar char="•"/>
            </a:pPr>
            <a:r>
              <a:rPr lang="en-US" sz="3200" dirty="0"/>
              <a:t>SQL Server 2019 can take advantage of Persistent Memory Devices (PMEM) (non-volatile RAM).</a:t>
            </a:r>
          </a:p>
          <a:p>
            <a:pPr marL="1028700" lvl="1" indent="-571500">
              <a:buFont typeface="Arial" panose="020B0604020202020204" pitchFamily="34" charset="0"/>
              <a:buChar char="•"/>
            </a:pPr>
            <a:r>
              <a:rPr lang="en-US" sz="2800" dirty="0"/>
              <a:t>Example: Intel </a:t>
            </a:r>
            <a:r>
              <a:rPr lang="en-US" sz="2800" dirty="0" err="1"/>
              <a:t>Optane</a:t>
            </a:r>
            <a:r>
              <a:rPr lang="en-US" sz="2800" dirty="0"/>
              <a:t> DC persistent memory</a:t>
            </a:r>
          </a:p>
          <a:p>
            <a:pPr marL="571500" indent="-571500">
              <a:buFont typeface="Arial" panose="020B0604020202020204" pitchFamily="34" charset="0"/>
              <a:buChar char="•"/>
            </a:pPr>
            <a:r>
              <a:rPr lang="en-US" sz="3200" dirty="0"/>
              <a:t>Can be used by Win Server 2019 with Storage Spaces Direct.</a:t>
            </a:r>
          </a:p>
          <a:p>
            <a:pPr marL="571500" indent="-571500">
              <a:buFont typeface="Arial" panose="020B0604020202020204" pitchFamily="34" charset="0"/>
              <a:buChar char="•"/>
            </a:pPr>
            <a:r>
              <a:rPr lang="en-US" sz="3200" dirty="0"/>
              <a:t>Moves clean buffer pool pages out of RAM and onto PMEM</a:t>
            </a:r>
          </a:p>
          <a:p>
            <a:pPr marL="1028700" lvl="1" indent="-571500">
              <a:buFont typeface="Arial" panose="020B0604020202020204" pitchFamily="34" charset="0"/>
              <a:buChar char="•"/>
            </a:pPr>
            <a:r>
              <a:rPr lang="en-US" sz="2800" dirty="0"/>
              <a:t>Dirty pages still stored in DRAM</a:t>
            </a:r>
          </a:p>
          <a:p>
            <a:pPr marL="571500" indent="-571500">
              <a:buFont typeface="Arial" panose="020B0604020202020204" pitchFamily="34" charset="0"/>
              <a:buChar char="•"/>
            </a:pPr>
            <a:r>
              <a:rPr lang="en-US" sz="3200" dirty="0"/>
              <a:t>Can be disabled at the database level, allowing only the most performance critical databases to take advantage.</a:t>
            </a:r>
          </a:p>
          <a:p>
            <a:pPr marL="571500" indent="-571500">
              <a:buFont typeface="Arial" panose="020B0604020202020204" pitchFamily="34" charset="0"/>
              <a:buChar char="•"/>
            </a:pPr>
            <a:r>
              <a:rPr lang="en-US" sz="3200" dirty="0"/>
              <a:t>Both Windows and Linux, Enterprise and Standard edition</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4242277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fontScale="90000"/>
          </a:bodyPr>
          <a:lstStyle/>
          <a:p>
            <a:r>
              <a:rPr lang="en-US" b="1" dirty="0"/>
              <a:t>Certificate Management inside Configuration Manager</a:t>
            </a:r>
          </a:p>
        </p:txBody>
      </p:sp>
      <p:sp>
        <p:nvSpPr>
          <p:cNvPr id="6" name="Rectangle 5">
            <a:extLst>
              <a:ext uri="{FF2B5EF4-FFF2-40B4-BE49-F238E27FC236}">
                <a16:creationId xmlns:a16="http://schemas.microsoft.com/office/drawing/2014/main" id="{33C15D7C-61A7-491C-B26F-D8FD811F2766}"/>
              </a:ext>
            </a:extLst>
          </p:cNvPr>
          <p:cNvSpPr/>
          <p:nvPr/>
        </p:nvSpPr>
        <p:spPr>
          <a:xfrm>
            <a:off x="110985" y="1172633"/>
            <a:ext cx="11128648" cy="584775"/>
          </a:xfrm>
          <a:prstGeom prst="rect">
            <a:avLst/>
          </a:prstGeom>
        </p:spPr>
        <p:txBody>
          <a:bodyPr wrap="square">
            <a:spAutoFit/>
          </a:bodyPr>
          <a:lstStyle/>
          <a:p>
            <a:r>
              <a:rPr lang="en-US" sz="3200" b="1" dirty="0"/>
              <a:t> </a:t>
            </a:r>
            <a:endParaRPr lang="en-US" sz="3200" dirty="0"/>
          </a:p>
        </p:txBody>
      </p:sp>
      <p:pic>
        <p:nvPicPr>
          <p:cNvPr id="7" name="Picture 6" descr="A screenshot of a cell phone&#10;&#10;Description automatically generated">
            <a:extLst>
              <a:ext uri="{FF2B5EF4-FFF2-40B4-BE49-F238E27FC236}">
                <a16:creationId xmlns:a16="http://schemas.microsoft.com/office/drawing/2014/main" id="{B8B3EC61-35A5-4504-82CA-AD3ED9E6FF32}"/>
              </a:ext>
            </a:extLst>
          </p:cNvPr>
          <p:cNvPicPr>
            <a:picLocks noChangeAspect="1"/>
          </p:cNvPicPr>
          <p:nvPr/>
        </p:nvPicPr>
        <p:blipFill>
          <a:blip r:embed="rId3"/>
          <a:stretch>
            <a:fillRect/>
          </a:stretch>
        </p:blipFill>
        <p:spPr>
          <a:xfrm>
            <a:off x="1233352" y="2072879"/>
            <a:ext cx="5368376" cy="4426556"/>
          </a:xfrm>
          <a:prstGeom prst="rect">
            <a:avLst/>
          </a:prstGeom>
        </p:spPr>
      </p:pic>
      <p:sp>
        <p:nvSpPr>
          <p:cNvPr id="8" name="Rectangle 7">
            <a:extLst>
              <a:ext uri="{FF2B5EF4-FFF2-40B4-BE49-F238E27FC236}">
                <a16:creationId xmlns:a16="http://schemas.microsoft.com/office/drawing/2014/main" id="{8A3B0906-367B-4455-9586-389F91BB3A17}"/>
              </a:ext>
            </a:extLst>
          </p:cNvPr>
          <p:cNvSpPr/>
          <p:nvPr/>
        </p:nvSpPr>
        <p:spPr>
          <a:xfrm>
            <a:off x="277839" y="1180327"/>
            <a:ext cx="10803025" cy="1015663"/>
          </a:xfrm>
          <a:prstGeom prst="rect">
            <a:avLst/>
          </a:prstGeom>
        </p:spPr>
        <p:txBody>
          <a:bodyPr wrap="square">
            <a:spAutoFit/>
          </a:bodyPr>
          <a:lstStyle/>
          <a:p>
            <a:pPr marL="285750" indent="-285750">
              <a:buFont typeface="Arial" panose="020B0604020202020204" pitchFamily="34" charset="0"/>
              <a:buChar char="•"/>
            </a:pPr>
            <a:r>
              <a:rPr lang="en-US" sz="3000" dirty="0"/>
              <a:t>New in SQL Server 2019: Manage and monitor SSL/TLS certificates</a:t>
            </a:r>
          </a:p>
          <a:p>
            <a:pPr marL="285750" indent="-285750">
              <a:buFont typeface="Arial" panose="020B0604020202020204" pitchFamily="34" charset="0"/>
              <a:buChar char="•"/>
            </a:pPr>
            <a:r>
              <a:rPr lang="en-US" sz="3000" dirty="0"/>
              <a:t>Deploy certs to instances in a AG or FCI easily</a:t>
            </a:r>
          </a:p>
        </p:txBody>
      </p:sp>
      <p:pic>
        <p:nvPicPr>
          <p:cNvPr id="3" name="Picture 2" descr="A screenshot of a social media post&#10;&#10;Description automatically generated">
            <a:extLst>
              <a:ext uri="{FF2B5EF4-FFF2-40B4-BE49-F238E27FC236}">
                <a16:creationId xmlns:a16="http://schemas.microsoft.com/office/drawing/2014/main" id="{5B9626B2-60F3-411F-8FA8-E07D7A6A3C68}"/>
              </a:ext>
            </a:extLst>
          </p:cNvPr>
          <p:cNvPicPr>
            <a:picLocks noChangeAspect="1"/>
          </p:cNvPicPr>
          <p:nvPr/>
        </p:nvPicPr>
        <p:blipFill>
          <a:blip r:embed="rId4"/>
          <a:stretch>
            <a:fillRect/>
          </a:stretch>
        </p:blipFill>
        <p:spPr>
          <a:xfrm>
            <a:off x="5759573" y="2072879"/>
            <a:ext cx="5760915" cy="6479366"/>
          </a:xfrm>
          <a:prstGeom prst="rect">
            <a:avLst/>
          </a:prstGeom>
        </p:spPr>
      </p:pic>
    </p:spTree>
    <p:extLst>
      <p:ext uri="{BB962C8B-B14F-4D97-AF65-F5344CB8AC3E}">
        <p14:creationId xmlns:p14="http://schemas.microsoft.com/office/powerpoint/2010/main" val="731142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UTF-8</a:t>
            </a:r>
          </a:p>
        </p:txBody>
      </p:sp>
      <p:sp>
        <p:nvSpPr>
          <p:cNvPr id="5" name="Rectangle 4">
            <a:extLst>
              <a:ext uri="{FF2B5EF4-FFF2-40B4-BE49-F238E27FC236}">
                <a16:creationId xmlns:a16="http://schemas.microsoft.com/office/drawing/2014/main" id="{9022255F-B99F-40C9-9C63-688DFB2F9EDA}"/>
              </a:ext>
            </a:extLst>
          </p:cNvPr>
          <p:cNvSpPr/>
          <p:nvPr/>
        </p:nvSpPr>
        <p:spPr>
          <a:xfrm>
            <a:off x="110985" y="1172633"/>
            <a:ext cx="11128648" cy="3970318"/>
          </a:xfrm>
          <a:prstGeom prst="rect">
            <a:avLst/>
          </a:prstGeom>
        </p:spPr>
        <p:txBody>
          <a:bodyPr wrap="square">
            <a:spAutoFit/>
          </a:bodyPr>
          <a:lstStyle/>
          <a:p>
            <a:pPr marL="571500" indent="-571500">
              <a:buFont typeface="Arial" panose="020B0604020202020204" pitchFamily="34" charset="0"/>
              <a:buChar char="•"/>
            </a:pPr>
            <a:r>
              <a:rPr lang="en-US" sz="3600" dirty="0"/>
              <a:t>Store char/varchar </a:t>
            </a:r>
            <a:r>
              <a:rPr lang="en-US" sz="3600"/>
              <a:t>in UTF-8 </a:t>
            </a:r>
            <a:r>
              <a:rPr lang="en-US" sz="3600" dirty="0"/>
              <a:t>replacing(?) </a:t>
            </a:r>
            <a:r>
              <a:rPr lang="en-US" sz="3600" dirty="0" err="1"/>
              <a:t>nchar</a:t>
            </a:r>
            <a:r>
              <a:rPr lang="en-US" sz="3600" dirty="0"/>
              <a:t>/</a:t>
            </a:r>
            <a:r>
              <a:rPr lang="en-US" sz="3600" dirty="0" err="1"/>
              <a:t>nvarchar</a:t>
            </a:r>
            <a:endParaRPr lang="en-US" sz="3600" dirty="0"/>
          </a:p>
          <a:p>
            <a:pPr marL="571500" indent="-571500">
              <a:buFont typeface="Arial" panose="020B0604020202020204" pitchFamily="34" charset="0"/>
              <a:buChar char="•"/>
            </a:pPr>
            <a:r>
              <a:rPr lang="en-US" sz="3600" dirty="0"/>
              <a:t>UTF-8 is the most popular character encoding set for XML, HTML, and the World Wide Web. </a:t>
            </a:r>
          </a:p>
          <a:p>
            <a:pPr marL="571500" indent="-571500">
              <a:buFont typeface="Arial" panose="020B0604020202020204" pitchFamily="34" charset="0"/>
              <a:buChar char="•"/>
            </a:pPr>
            <a:r>
              <a:rPr lang="en-US" sz="3600" dirty="0"/>
              <a:t>90%+ of the web is encoded UTF-8, all languages have </a:t>
            </a:r>
            <a:r>
              <a:rPr lang="en-US" sz="3600" i="1" dirty="0"/>
              <a:t>most</a:t>
            </a:r>
            <a:r>
              <a:rPr lang="en-US" sz="3600" dirty="0"/>
              <a:t> of their characters in a single data page of UTF-8. </a:t>
            </a:r>
          </a:p>
          <a:p>
            <a:pPr marL="571500" indent="-571500">
              <a:buFont typeface="Arial" panose="020B0604020202020204" pitchFamily="34" charset="0"/>
              <a:buChar char="•"/>
            </a:pPr>
            <a:r>
              <a:rPr lang="en-US" sz="3600" dirty="0" err="1"/>
              <a:t>Nchar</a:t>
            </a:r>
            <a:r>
              <a:rPr lang="en-US" sz="3600" dirty="0"/>
              <a:t>/</a:t>
            </a:r>
            <a:r>
              <a:rPr lang="en-US" sz="3600" dirty="0" err="1"/>
              <a:t>Nvarchar</a:t>
            </a:r>
            <a:r>
              <a:rPr lang="en-US" sz="3600" dirty="0"/>
              <a:t> are UTF-16: more character coverage, but 2x the space.</a:t>
            </a:r>
          </a:p>
        </p:txBody>
      </p:sp>
    </p:spTree>
    <p:extLst>
      <p:ext uri="{BB962C8B-B14F-4D97-AF65-F5344CB8AC3E}">
        <p14:creationId xmlns:p14="http://schemas.microsoft.com/office/powerpoint/2010/main" val="1277113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UTF-8</a:t>
            </a:r>
          </a:p>
        </p:txBody>
      </p:sp>
      <p:sp>
        <p:nvSpPr>
          <p:cNvPr id="5" name="Rectangle 4">
            <a:extLst>
              <a:ext uri="{FF2B5EF4-FFF2-40B4-BE49-F238E27FC236}">
                <a16:creationId xmlns:a16="http://schemas.microsoft.com/office/drawing/2014/main" id="{9022255F-B99F-40C9-9C63-688DFB2F9EDA}"/>
              </a:ext>
            </a:extLst>
          </p:cNvPr>
          <p:cNvSpPr/>
          <p:nvPr/>
        </p:nvSpPr>
        <p:spPr>
          <a:xfrm>
            <a:off x="110985" y="1172633"/>
            <a:ext cx="11128648" cy="3785652"/>
          </a:xfrm>
          <a:prstGeom prst="rect">
            <a:avLst/>
          </a:prstGeom>
        </p:spPr>
        <p:txBody>
          <a:bodyPr wrap="square">
            <a:spAutoFit/>
          </a:bodyPr>
          <a:lstStyle/>
          <a:p>
            <a:pPr marL="571500" indent="-571500">
              <a:buFont typeface="Arial" panose="020B0604020202020204" pitchFamily="34" charset="0"/>
              <a:buChar char="•"/>
            </a:pPr>
            <a:r>
              <a:rPr lang="en-US" sz="4000" dirty="0"/>
              <a:t>Choosing a UTF-8 collation allows for a wider variety of character values inside the </a:t>
            </a:r>
            <a:r>
              <a:rPr lang="en-US" sz="4000" b="1" dirty="0"/>
              <a:t>char/varchar </a:t>
            </a:r>
            <a:r>
              <a:rPr lang="en-US" sz="4000" dirty="0"/>
              <a:t>data types.</a:t>
            </a:r>
          </a:p>
          <a:p>
            <a:pPr marL="571500" indent="-571500">
              <a:buFont typeface="Arial" panose="020B0604020202020204" pitchFamily="34" charset="0"/>
              <a:buChar char="•"/>
            </a:pPr>
            <a:r>
              <a:rPr lang="en-US" sz="4000" dirty="0"/>
              <a:t>For mostly Latin characters, should be more efficient than UTF-16 (</a:t>
            </a:r>
            <a:r>
              <a:rPr lang="en-US" sz="4000" b="1" dirty="0" err="1"/>
              <a:t>nchar</a:t>
            </a:r>
            <a:r>
              <a:rPr lang="en-US" sz="4000" b="1" dirty="0"/>
              <a:t>/</a:t>
            </a:r>
            <a:r>
              <a:rPr lang="en-US" sz="4000" b="1" dirty="0" err="1"/>
              <a:t>nvarchar</a:t>
            </a:r>
            <a:r>
              <a:rPr lang="en-US" sz="4000" dirty="0"/>
              <a:t>), reducing storage by 50%. </a:t>
            </a:r>
          </a:p>
        </p:txBody>
      </p:sp>
    </p:spTree>
    <p:extLst>
      <p:ext uri="{BB962C8B-B14F-4D97-AF65-F5344CB8AC3E}">
        <p14:creationId xmlns:p14="http://schemas.microsoft.com/office/powerpoint/2010/main" val="544325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UTF-8</a:t>
            </a:r>
          </a:p>
        </p:txBody>
      </p:sp>
      <p:sp>
        <p:nvSpPr>
          <p:cNvPr id="5" name="Rectangle 4">
            <a:extLst>
              <a:ext uri="{FF2B5EF4-FFF2-40B4-BE49-F238E27FC236}">
                <a16:creationId xmlns:a16="http://schemas.microsoft.com/office/drawing/2014/main" id="{9022255F-B99F-40C9-9C63-688DFB2F9EDA}"/>
              </a:ext>
            </a:extLst>
          </p:cNvPr>
          <p:cNvSpPr/>
          <p:nvPr/>
        </p:nvSpPr>
        <p:spPr>
          <a:xfrm>
            <a:off x="110985" y="1172633"/>
            <a:ext cx="11128648" cy="4462760"/>
          </a:xfrm>
          <a:prstGeom prst="rect">
            <a:avLst/>
          </a:prstGeom>
        </p:spPr>
        <p:txBody>
          <a:bodyPr wrap="square">
            <a:spAutoFit/>
          </a:bodyPr>
          <a:lstStyle/>
          <a:p>
            <a:pPr marL="571500" indent="-571500">
              <a:buFont typeface="Arial" panose="020B0604020202020204" pitchFamily="34" charset="0"/>
              <a:buChar char="•"/>
            </a:pPr>
            <a:r>
              <a:rPr lang="en-US" sz="3600" dirty="0"/>
              <a:t>String data is encoded UTF-8 when using a collation with suffix like: LATIN1_GENERAL_100_CI_AS_SC</a:t>
            </a:r>
            <a:r>
              <a:rPr lang="en-US" sz="3600" dirty="0">
                <a:highlight>
                  <a:srgbClr val="FFFF00"/>
                </a:highlight>
              </a:rPr>
              <a:t>_UTF8</a:t>
            </a:r>
          </a:p>
          <a:p>
            <a:pPr marL="1028700" lvl="1" indent="-571500">
              <a:buFont typeface="Arial" panose="020B0604020202020204" pitchFamily="34" charset="0"/>
              <a:buChar char="•"/>
            </a:pPr>
            <a:r>
              <a:rPr lang="en-US" sz="3200" dirty="0"/>
              <a:t>Set at the instance-level or database-level</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Unless you need to store characters outside of UTF-8, consider </a:t>
            </a:r>
            <a:r>
              <a:rPr lang="en-US" sz="3600" dirty="0" err="1"/>
              <a:t>nvarchar</a:t>
            </a:r>
            <a:r>
              <a:rPr lang="en-US" sz="3600" dirty="0"/>
              <a:t> no longer useful! </a:t>
            </a:r>
            <a:br>
              <a:rPr lang="en-US" sz="3600" dirty="0"/>
            </a:br>
            <a:endParaRPr lang="en-US" sz="3600" dirty="0"/>
          </a:p>
          <a:p>
            <a:pPr marL="571500" indent="-571500">
              <a:buFont typeface="Arial" panose="020B0604020202020204" pitchFamily="34" charset="0"/>
              <a:buChar char="•"/>
            </a:pPr>
            <a:r>
              <a:rPr lang="en-US" sz="3600" dirty="0"/>
              <a:t>Supported in all editions</a:t>
            </a:r>
          </a:p>
        </p:txBody>
      </p:sp>
    </p:spTree>
    <p:extLst>
      <p:ext uri="{BB962C8B-B14F-4D97-AF65-F5344CB8AC3E}">
        <p14:creationId xmlns:p14="http://schemas.microsoft.com/office/powerpoint/2010/main" val="1202839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Major </a:t>
            </a:r>
            <a:r>
              <a:rPr lang="en-US" b="1" dirty="0" err="1"/>
              <a:t>TempDB</a:t>
            </a:r>
            <a:r>
              <a:rPr lang="en-US" b="1" dirty="0"/>
              <a:t> improvements</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5016758"/>
          </a:xfrm>
          <a:prstGeom prst="rect">
            <a:avLst/>
          </a:prstGeom>
        </p:spPr>
        <p:txBody>
          <a:bodyPr wrap="square">
            <a:spAutoFit/>
          </a:bodyPr>
          <a:lstStyle/>
          <a:p>
            <a:pPr marL="571500" indent="-571500">
              <a:buFont typeface="Arial" panose="020B0604020202020204" pitchFamily="34" charset="0"/>
              <a:buChar char="•"/>
            </a:pPr>
            <a:r>
              <a:rPr lang="en-US" sz="3600" dirty="0"/>
              <a:t>“Memory-optimized </a:t>
            </a:r>
            <a:r>
              <a:rPr lang="en-US" sz="3600" dirty="0" err="1"/>
              <a:t>tempdb</a:t>
            </a:r>
            <a:r>
              <a:rPr lang="en-US" sz="3600" dirty="0"/>
              <a:t> metadata” improves writes to </a:t>
            </a:r>
            <a:r>
              <a:rPr lang="en-US" sz="3600" dirty="0" err="1"/>
              <a:t>TempDB</a:t>
            </a:r>
            <a:r>
              <a:rPr lang="en-US" sz="3600" dirty="0"/>
              <a:t> as internals are rapidly written.</a:t>
            </a:r>
          </a:p>
          <a:p>
            <a:pPr marL="571500" indent="-571500">
              <a:buFont typeface="Arial" panose="020B0604020202020204" pitchFamily="34" charset="0"/>
              <a:buChar char="•"/>
            </a:pPr>
            <a:r>
              <a:rPr lang="en-US" sz="3600" dirty="0"/>
              <a:t>Eliminates lock/latch waits observed in </a:t>
            </a:r>
            <a:r>
              <a:rPr lang="en-US" sz="3600" dirty="0" err="1"/>
              <a:t>databaseid</a:t>
            </a:r>
            <a:r>
              <a:rPr lang="en-US" sz="3600" dirty="0"/>
              <a:t> = 2</a:t>
            </a:r>
          </a:p>
          <a:p>
            <a:pPr marL="571500" indent="-571500">
              <a:buFont typeface="Arial" panose="020B0604020202020204" pitchFamily="34" charset="0"/>
              <a:buChar char="•"/>
            </a:pPr>
            <a:r>
              <a:rPr lang="en-US" sz="3600" dirty="0"/>
              <a:t>Typically a problem in workloads with large numbers of concurrent users and/or excessive </a:t>
            </a:r>
            <a:r>
              <a:rPr lang="en-US" sz="3600" dirty="0" err="1"/>
              <a:t>TempDB</a:t>
            </a:r>
            <a:r>
              <a:rPr lang="en-US" sz="3600" dirty="0"/>
              <a:t> usage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Enterprise only feature for now.</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200" dirty="0"/>
              <a:t>Some minor drawbacks: </a:t>
            </a:r>
            <a:r>
              <a:rPr lang="en-US" sz="1600" u="sng" dirty="0">
                <a:hlinkClick r:id="rId2"/>
              </a:rPr>
              <a:t>https://blog.matesic.info/post/Memory-Optimized-TempDB-Metadata</a:t>
            </a:r>
            <a:endParaRPr lang="en-US" sz="3200" dirty="0"/>
          </a:p>
        </p:txBody>
      </p:sp>
    </p:spTree>
    <p:extLst>
      <p:ext uri="{BB962C8B-B14F-4D97-AF65-F5344CB8AC3E}">
        <p14:creationId xmlns:p14="http://schemas.microsoft.com/office/powerpoint/2010/main" val="3872409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Accelerated Database Recovery</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770537"/>
          </a:xfrm>
          <a:prstGeom prst="rect">
            <a:avLst/>
          </a:prstGeom>
        </p:spPr>
        <p:txBody>
          <a:bodyPr wrap="square">
            <a:spAutoFit/>
          </a:bodyPr>
          <a:lstStyle/>
          <a:p>
            <a:pPr marL="571500" indent="-571500">
              <a:buFont typeface="Arial" panose="020B0604020202020204" pitchFamily="34" charset="0"/>
              <a:buChar char="•"/>
            </a:pPr>
            <a:r>
              <a:rPr lang="en-US" sz="3600" dirty="0"/>
              <a:t>New in SQL Server 2019</a:t>
            </a:r>
          </a:p>
          <a:p>
            <a:endParaRPr lang="en-US" sz="3600" dirty="0"/>
          </a:p>
          <a:p>
            <a:pPr marL="742950" indent="-742950">
              <a:buFont typeface="+mj-lt"/>
              <a:buAutoNum type="arabicPeriod"/>
            </a:pPr>
            <a:r>
              <a:rPr lang="en-US" sz="3600" dirty="0"/>
              <a:t>Instant rollback of long-running transactions or </a:t>
            </a:r>
            <a:r>
              <a:rPr lang="en-US" sz="3600" dirty="0" err="1"/>
              <a:t>maint</a:t>
            </a:r>
            <a:r>
              <a:rPr lang="en-US" sz="3600" dirty="0"/>
              <a:t> operations</a:t>
            </a:r>
          </a:p>
          <a:p>
            <a:pPr marL="742950" indent="-742950">
              <a:buFont typeface="+mj-lt"/>
              <a:buAutoNum type="arabicPeriod"/>
            </a:pPr>
            <a:r>
              <a:rPr lang="en-US" sz="3600" dirty="0"/>
              <a:t>Instant recovery for databases at startup</a:t>
            </a:r>
          </a:p>
          <a:p>
            <a:pPr marL="742950" indent="-742950">
              <a:buFont typeface="+mj-lt"/>
              <a:buAutoNum type="arabicPeriod"/>
            </a:pPr>
            <a:r>
              <a:rPr lang="en-US" sz="3600" dirty="0"/>
              <a:t>Can truncate the transaction log around long running transactions, reducing log file size.</a:t>
            </a:r>
          </a:p>
          <a:p>
            <a:br>
              <a:rPr lang="en-US" sz="3600" dirty="0"/>
            </a:br>
            <a:endParaRPr lang="en-US" sz="1600" dirty="0"/>
          </a:p>
        </p:txBody>
      </p:sp>
    </p:spTree>
    <p:extLst>
      <p:ext uri="{BB962C8B-B14F-4D97-AF65-F5344CB8AC3E}">
        <p14:creationId xmlns:p14="http://schemas.microsoft.com/office/powerpoint/2010/main" val="411091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Accelerated Database Recovery</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893647"/>
          </a:xfrm>
          <a:prstGeom prst="rect">
            <a:avLst/>
          </a:prstGeom>
        </p:spPr>
        <p:txBody>
          <a:bodyPr wrap="square">
            <a:spAutoFit/>
          </a:bodyPr>
          <a:lstStyle/>
          <a:p>
            <a:pPr marL="571500" indent="-571500">
              <a:buFont typeface="Arial" panose="020B0604020202020204" pitchFamily="34" charset="0"/>
              <a:buChar char="•"/>
            </a:pPr>
            <a:r>
              <a:rPr lang="en-US" sz="3600" dirty="0"/>
              <a:t>Works via a persistent Version Store stored directly in the User database, may increase .</a:t>
            </a:r>
            <a:r>
              <a:rPr lang="en-US" sz="3600" dirty="0" err="1"/>
              <a:t>mdf</a:t>
            </a:r>
            <a:r>
              <a:rPr lang="en-US" sz="3600" dirty="0"/>
              <a:t> size by 10%+.</a:t>
            </a:r>
          </a:p>
          <a:p>
            <a:pPr marL="571500" indent="-571500">
              <a:buFont typeface="Arial" panose="020B0604020202020204" pitchFamily="34" charset="0"/>
              <a:buChar char="•"/>
            </a:pPr>
            <a:r>
              <a:rPr lang="en-US" sz="3600" dirty="0"/>
              <a:t>NOT enabled by default </a:t>
            </a:r>
          </a:p>
          <a:p>
            <a:pPr marL="571500" indent="-571500">
              <a:buFont typeface="Arial" panose="020B0604020202020204" pitchFamily="34" charset="0"/>
              <a:buChar char="•"/>
            </a:pPr>
            <a:endParaRPr lang="en-US" sz="3600" dirty="0"/>
          </a:p>
          <a:p>
            <a:r>
              <a:rPr lang="en-US" sz="2200" dirty="0">
                <a:latin typeface="Consolas" panose="020B0609020204030204" pitchFamily="49" charset="0"/>
              </a:rPr>
              <a:t>ALTER DATABASE whatever SET ACCELERATED_DATABASE_RECOVERY = ON;</a:t>
            </a:r>
          </a:p>
          <a:p>
            <a:endParaRPr lang="en-US" sz="2200" dirty="0">
              <a:latin typeface="Consolas" panose="020B0609020204030204" pitchFamily="49" charset="0"/>
            </a:endParaRPr>
          </a:p>
          <a:p>
            <a:pPr marL="571500" indent="-571500">
              <a:buFont typeface="Arial" panose="020B0604020202020204" pitchFamily="34" charset="0"/>
              <a:buChar char="•"/>
            </a:pPr>
            <a:r>
              <a:rPr lang="en-US" sz="3600" dirty="0"/>
              <a:t>Otherwise, it is downright </a:t>
            </a:r>
            <a:r>
              <a:rPr lang="en-US" sz="3600" b="1" dirty="0"/>
              <a:t>magical</a:t>
            </a:r>
            <a:r>
              <a:rPr lang="en-US" sz="3600" dirty="0"/>
              <a:t>.</a:t>
            </a:r>
          </a:p>
          <a:p>
            <a:pPr marL="571500" indent="-571500">
              <a:buFont typeface="Arial" panose="020B0604020202020204" pitchFamily="34" charset="0"/>
              <a:buChar char="•"/>
            </a:pPr>
            <a:r>
              <a:rPr lang="en-US" sz="3600" dirty="0"/>
              <a:t>Supported in Enterprise AND Standard edition.</a:t>
            </a:r>
          </a:p>
          <a:p>
            <a:pPr marL="571500" indent="-571500">
              <a:buFont typeface="Arial" panose="020B0604020202020204" pitchFamily="34" charset="0"/>
              <a:buChar char="•"/>
            </a:pPr>
            <a:r>
              <a:rPr lang="en-US" sz="3600" dirty="0"/>
              <a:t>Works in ANY compatibility level in SQL 2019!</a:t>
            </a:r>
          </a:p>
          <a:p>
            <a:endParaRPr lang="en-US" sz="1600" dirty="0"/>
          </a:p>
        </p:txBody>
      </p:sp>
    </p:spTree>
    <p:extLst>
      <p:ext uri="{BB962C8B-B14F-4D97-AF65-F5344CB8AC3E}">
        <p14:creationId xmlns:p14="http://schemas.microsoft.com/office/powerpoint/2010/main" val="3555173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Server Version Velocity</a:t>
            </a:r>
          </a:p>
        </p:txBody>
      </p:sp>
      <p:sp>
        <p:nvSpPr>
          <p:cNvPr id="19" name="Content Placeholder 18"/>
          <p:cNvSpPr>
            <a:spLocks noGrp="1"/>
          </p:cNvSpPr>
          <p:nvPr>
            <p:ph idx="4294967295"/>
          </p:nvPr>
        </p:nvSpPr>
        <p:spPr>
          <a:xfrm>
            <a:off x="0" y="1271588"/>
            <a:ext cx="11188931" cy="4679950"/>
          </a:xfrm>
        </p:spPr>
        <p:txBody>
          <a:bodyPr>
            <a:normAutofit/>
          </a:bodyPr>
          <a:lstStyle/>
          <a:p>
            <a:pPr marL="457200" indent="-457200">
              <a:buFont typeface="Arial" panose="020B0604020202020204" pitchFamily="34" charset="0"/>
              <a:buChar char="•"/>
            </a:pPr>
            <a:r>
              <a:rPr lang="en-US" sz="3600" dirty="0"/>
              <a:t>Starting with SQL 2017, no more service packs, CU’s only. </a:t>
            </a:r>
          </a:p>
          <a:p>
            <a:pPr marL="889208" lvl="1" indent="-457200"/>
            <a:r>
              <a:rPr lang="en-US" sz="3300" dirty="0"/>
              <a:t>Within 12 months, 12 CU’s for SQL 2017.</a:t>
            </a:r>
          </a:p>
          <a:p>
            <a:pPr marL="889208" lvl="1" indent="-457200"/>
            <a:r>
              <a:rPr lang="en-US" sz="3300" dirty="0"/>
              <a:t>17 SQL 2017 CU’s in first 24 months</a:t>
            </a:r>
          </a:p>
          <a:p>
            <a:pPr marL="889208" lvl="1" indent="-457200"/>
            <a:r>
              <a:rPr lang="en-US" sz="3300" dirty="0"/>
              <a:t>SQL 2019 CU7 released last week</a:t>
            </a:r>
          </a:p>
          <a:p>
            <a:pPr marL="457200" indent="-457200">
              <a:buFont typeface="Arial" panose="020B0604020202020204" pitchFamily="34" charset="0"/>
              <a:buChar char="•"/>
            </a:pPr>
            <a:r>
              <a:rPr lang="en-US" sz="3600" dirty="0"/>
              <a:t>First public preview of SQL 2019 was only 11 months after SQL 2017 RTM. At that rate we can expect the next public preview of SQL Server 202</a:t>
            </a:r>
            <a:r>
              <a:rPr lang="en-US" sz="3600" i="1" dirty="0"/>
              <a:t>n </a:t>
            </a:r>
            <a:r>
              <a:rPr lang="en-US" sz="3600" dirty="0"/>
              <a:t>in October?!</a:t>
            </a:r>
            <a:endParaRPr lang="en-US" sz="3600" i="1" dirty="0"/>
          </a:p>
        </p:txBody>
      </p:sp>
    </p:spTree>
    <p:extLst>
      <p:ext uri="{BB962C8B-B14F-4D97-AF65-F5344CB8AC3E}">
        <p14:creationId xmlns:p14="http://schemas.microsoft.com/office/powerpoint/2010/main" val="3454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 calcmode="lin" valueType="num">
                                      <p:cBhvr>
                                        <p:cTn id="17"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9">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 calcmode="lin" valueType="num">
                                      <p:cBhvr>
                                        <p:cTn id="22"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1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9">
                                            <p:txEl>
                                              <p:pRg st="4" end="4"/>
                                            </p:txEl>
                                          </p:spTgt>
                                        </p:tgtEl>
                                        <p:attrNameLst>
                                          <p:attrName>style.visibility</p:attrName>
                                        </p:attrNameLst>
                                      </p:cBhvr>
                                      <p:to>
                                        <p:strVal val="visible"/>
                                      </p:to>
                                    </p:set>
                                    <p:anim calcmode="lin" valueType="num">
                                      <p:cBhvr>
                                        <p:cTn id="29"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TSQL Syntax in SQL 2019</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5386090"/>
          </a:xfrm>
          <a:prstGeom prst="rect">
            <a:avLst/>
          </a:prstGeom>
        </p:spPr>
        <p:txBody>
          <a:bodyPr wrap="square">
            <a:spAutoFit/>
          </a:bodyPr>
          <a:lstStyle/>
          <a:p>
            <a:pPr marL="571500" indent="-571500">
              <a:buFont typeface="Arial" panose="020B0604020202020204" pitchFamily="34" charset="0"/>
              <a:buChar char="•"/>
            </a:pPr>
            <a:r>
              <a:rPr lang="en-US" sz="3600" dirty="0"/>
              <a:t>OPTIMIZE_FOR_SEQUENTIAL_KEY</a:t>
            </a:r>
          </a:p>
          <a:p>
            <a:pPr marL="571500" indent="-571500">
              <a:buFont typeface="Arial" panose="020B0604020202020204" pitchFamily="34" charset="0"/>
              <a:buChar char="•"/>
            </a:pPr>
            <a:r>
              <a:rPr lang="en-US" sz="3600" dirty="0"/>
              <a:t>Reduces PAGELATCH_EX waits on “hot spots” where rapid inserts occur on the last page</a:t>
            </a:r>
          </a:p>
          <a:p>
            <a:pPr marL="571500" indent="-571500">
              <a:buFont typeface="Arial" panose="020B0604020202020204" pitchFamily="34" charset="0"/>
              <a:buChar char="•"/>
            </a:pPr>
            <a:r>
              <a:rPr lang="en-US" sz="3600" dirty="0"/>
              <a:t>Improves performance up to 30% for </a:t>
            </a:r>
            <a:r>
              <a:rPr lang="en-US" sz="3600" i="1" dirty="0"/>
              <a:t>concurrent inserts</a:t>
            </a:r>
          </a:p>
          <a:p>
            <a:pPr marL="571500" indent="-571500">
              <a:buFont typeface="Arial" panose="020B0604020202020204" pitchFamily="34" charset="0"/>
              <a:buChar char="•"/>
            </a:pPr>
            <a:r>
              <a:rPr lang="en-US" sz="3600" dirty="0"/>
              <a:t>Add to the definition of each sequential key index!</a:t>
            </a:r>
          </a:p>
          <a:p>
            <a:pPr marL="571500" indent="-571500">
              <a:buFont typeface="Arial" panose="020B0604020202020204" pitchFamily="34" charset="0"/>
              <a:buChar char="•"/>
            </a:pPr>
            <a:r>
              <a:rPr lang="en-US" sz="3600" dirty="0"/>
              <a:t>A sequential key was always superior to a random key, now it’s even faster </a:t>
            </a:r>
          </a:p>
          <a:p>
            <a:pPr marL="571500" indent="-571500">
              <a:buFont typeface="Arial" panose="020B0604020202020204" pitchFamily="34" charset="0"/>
              <a:buChar char="•"/>
            </a:pPr>
            <a:r>
              <a:rPr lang="en-US" sz="2400" dirty="0"/>
              <a:t>toolbox\lab - </a:t>
            </a:r>
            <a:r>
              <a:rPr lang="en-US" sz="2400" dirty="0" err="1"/>
              <a:t>optimize_for_sequential_key</a:t>
            </a:r>
            <a:r>
              <a:rPr lang="en-US" sz="2400" dirty="0"/>
              <a:t> </a:t>
            </a:r>
            <a:r>
              <a:rPr lang="en-US" sz="2400" dirty="0" err="1"/>
              <a:t>testing.sql</a:t>
            </a:r>
            <a:endParaRPr lang="en-US" sz="2400" dirty="0"/>
          </a:p>
          <a:p>
            <a:pPr marL="571500" indent="-571500">
              <a:buFont typeface="Arial" panose="020B0604020202020204" pitchFamily="34" charset="0"/>
              <a:buChar char="•"/>
            </a:pPr>
            <a:r>
              <a:rPr lang="en-US" sz="1600" dirty="0">
                <a:hlinkClick r:id="rId2"/>
              </a:rPr>
              <a:t>https://techcommunity.microsoft.com/t5/SQL-Server/Behind-the-Scenes-on-OPTIMIZE-FOR-SEQUENTIAL-KEY/ba-p/806888</a:t>
            </a:r>
            <a:endParaRPr lang="en-US" sz="1600" dirty="0"/>
          </a:p>
          <a:p>
            <a:pPr marL="571500" indent="-571500">
              <a:buFont typeface="Arial" panose="020B0604020202020204" pitchFamily="34" charset="0"/>
              <a:buChar char="•"/>
            </a:pPr>
            <a:r>
              <a:rPr lang="en-US" u="sng" dirty="0">
                <a:hlinkClick r:id="rId3"/>
              </a:rPr>
              <a:t>https://support.microsoft.com/en-us/help/4460004/how-to-resolve-last-page-insert-pagelatch-ex-contention</a:t>
            </a:r>
            <a:r>
              <a:rPr lang="en-US" u="sng" dirty="0">
                <a:hlinkClick r:id="rId4"/>
              </a:rPr>
              <a:t>-in-sql-server</a:t>
            </a:r>
            <a:endParaRPr lang="en-US" dirty="0"/>
          </a:p>
          <a:p>
            <a:pPr marL="571500" indent="-571500">
              <a:buFont typeface="Arial" panose="020B0604020202020204" pitchFamily="34" charset="0"/>
              <a:buChar char="•"/>
            </a:pPr>
            <a:endParaRPr lang="en-US" sz="1600" dirty="0"/>
          </a:p>
        </p:txBody>
      </p:sp>
    </p:spTree>
    <p:extLst>
      <p:ext uri="{BB962C8B-B14F-4D97-AF65-F5344CB8AC3E}">
        <p14:creationId xmlns:p14="http://schemas.microsoft.com/office/powerpoint/2010/main" val="2126541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lstStyle/>
          <a:p>
            <a:r>
              <a:rPr lang="en-US" b="1" dirty="0"/>
              <a:t>New TSQL Syntax in SQL 2019</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462760"/>
          </a:xfrm>
          <a:prstGeom prst="rect">
            <a:avLst/>
          </a:prstGeom>
        </p:spPr>
        <p:txBody>
          <a:bodyPr wrap="square">
            <a:spAutoFit/>
          </a:bodyPr>
          <a:lstStyle/>
          <a:p>
            <a:pPr marL="571500" indent="-571500">
              <a:buFont typeface="Arial" panose="020B0604020202020204" pitchFamily="34" charset="0"/>
              <a:buChar char="•"/>
            </a:pPr>
            <a:r>
              <a:rPr lang="en-US" sz="3600" dirty="0"/>
              <a:t>APPROX_COUNT_DISTINCT function</a:t>
            </a:r>
          </a:p>
          <a:p>
            <a:pPr marL="571500" indent="-571500">
              <a:buFont typeface="Arial" panose="020B0604020202020204" pitchFamily="34" charset="0"/>
              <a:buChar char="•"/>
            </a:pPr>
            <a:r>
              <a:rPr lang="en-US" sz="3200" dirty="0"/>
              <a:t>Reduces the amount of reads for mass estimation, in very large table scans. </a:t>
            </a:r>
          </a:p>
          <a:p>
            <a:pPr marL="571500" indent="-571500">
              <a:buFont typeface="Arial" panose="020B0604020202020204" pitchFamily="34" charset="0"/>
              <a:buChar char="•"/>
            </a:pPr>
            <a:r>
              <a:rPr lang="en-US" sz="3200" dirty="0"/>
              <a:t>Could help in determining the bucket sizes for hash indexes</a:t>
            </a:r>
          </a:p>
          <a:p>
            <a:pPr marL="571500" indent="-571500">
              <a:buFont typeface="Arial" panose="020B0604020202020204" pitchFamily="34" charset="0"/>
              <a:buChar char="•"/>
            </a:pPr>
            <a:r>
              <a:rPr lang="en-US" sz="3200" dirty="0"/>
              <a:t>Unless table has millions+ rows, won't be much of a help.</a:t>
            </a:r>
            <a:br>
              <a:rPr lang="en-US" sz="3200" dirty="0"/>
            </a:br>
            <a:endParaRPr lang="en-US" sz="3600" dirty="0"/>
          </a:p>
          <a:p>
            <a:pPr lvl="1"/>
            <a:r>
              <a:rPr lang="en-US" sz="2800" dirty="0"/>
              <a:t>SELECT </a:t>
            </a:r>
            <a:r>
              <a:rPr lang="en-US" sz="2800" b="1" dirty="0"/>
              <a:t>APPROX_COUNT_DISTINCT</a:t>
            </a:r>
            <a:r>
              <a:rPr lang="en-US" sz="2800" dirty="0"/>
              <a:t>(id) from table</a:t>
            </a:r>
            <a:br>
              <a:rPr lang="en-US" sz="4800" dirty="0"/>
            </a:br>
            <a:r>
              <a:rPr lang="en-US" sz="2800" dirty="0"/>
              <a:t>--vs </a:t>
            </a:r>
            <a:br>
              <a:rPr lang="en-US" sz="4800" dirty="0"/>
            </a:br>
            <a:r>
              <a:rPr lang="en-US" sz="2800" dirty="0"/>
              <a:t>SELECT </a:t>
            </a:r>
            <a:r>
              <a:rPr lang="en-US" sz="2800" b="1" dirty="0"/>
              <a:t>COUNT(DISTINCT </a:t>
            </a:r>
            <a:r>
              <a:rPr lang="en-US" sz="2800" dirty="0"/>
              <a:t>id) from table</a:t>
            </a:r>
            <a:endParaRPr lang="en-US" sz="4000" dirty="0"/>
          </a:p>
        </p:txBody>
      </p:sp>
    </p:spTree>
    <p:extLst>
      <p:ext uri="{BB962C8B-B14F-4D97-AF65-F5344CB8AC3E}">
        <p14:creationId xmlns:p14="http://schemas.microsoft.com/office/powerpoint/2010/main" val="3097407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B109-75B3-458F-BFE0-3627EDC70203}"/>
              </a:ext>
            </a:extLst>
          </p:cNvPr>
          <p:cNvSpPr>
            <a:spLocks noGrp="1"/>
          </p:cNvSpPr>
          <p:nvPr>
            <p:ph type="title" idx="4294967295"/>
          </p:nvPr>
        </p:nvSpPr>
        <p:spPr>
          <a:xfrm>
            <a:off x="719138" y="360363"/>
            <a:ext cx="10801350" cy="720725"/>
          </a:xfrm>
        </p:spPr>
        <p:txBody>
          <a:bodyPr/>
          <a:lstStyle/>
          <a:p>
            <a:r>
              <a:rPr lang="en-US" b="1" dirty="0"/>
              <a:t>New Intelligent Query Processing features</a:t>
            </a:r>
          </a:p>
        </p:txBody>
      </p:sp>
      <p:pic>
        <p:nvPicPr>
          <p:cNvPr id="5122" name="Picture 2">
            <a:extLst>
              <a:ext uri="{FF2B5EF4-FFF2-40B4-BE49-F238E27FC236}">
                <a16:creationId xmlns:a16="http://schemas.microsoft.com/office/drawing/2014/main" id="{A71DA6ED-FEFE-4F61-BFA8-7F2E05C92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276" y="963612"/>
            <a:ext cx="7124623" cy="4844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5972DD8-6D79-4B3E-9C3B-2FD3D466B043}"/>
              </a:ext>
            </a:extLst>
          </p:cNvPr>
          <p:cNvSpPr/>
          <p:nvPr/>
        </p:nvSpPr>
        <p:spPr>
          <a:xfrm>
            <a:off x="5401588" y="5807950"/>
            <a:ext cx="5759450" cy="400110"/>
          </a:xfrm>
          <a:prstGeom prst="rect">
            <a:avLst/>
          </a:prstGeom>
        </p:spPr>
        <p:txBody>
          <a:bodyPr>
            <a:spAutoFit/>
          </a:bodyPr>
          <a:lstStyle/>
          <a:p>
            <a:r>
              <a:rPr lang="en-US" sz="1000" dirty="0">
                <a:hlinkClick r:id="rId3"/>
              </a:rPr>
              <a:t>https://cloudblogs.microsoft.com/sqlserver/2018/09/26/sql-server-2019-celebrating-25-years-of-sql-server-database-engine-and-the-path-forward/</a:t>
            </a:r>
            <a:endParaRPr lang="en-US" sz="1000" dirty="0"/>
          </a:p>
        </p:txBody>
      </p:sp>
    </p:spTree>
    <p:extLst>
      <p:ext uri="{BB962C8B-B14F-4D97-AF65-F5344CB8AC3E}">
        <p14:creationId xmlns:p14="http://schemas.microsoft.com/office/powerpoint/2010/main" val="798057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sz="3600" b="1" dirty="0"/>
              <a:t>Performance Boost: Batch mode on </a:t>
            </a:r>
            <a:r>
              <a:rPr lang="en-US" sz="3600" b="1" dirty="0" err="1"/>
              <a:t>rowstore</a:t>
            </a:r>
            <a:endParaRPr lang="en-US" sz="3600"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5324535"/>
          </a:xfrm>
          <a:prstGeom prst="rect">
            <a:avLst/>
          </a:prstGeom>
        </p:spPr>
        <p:txBody>
          <a:bodyPr wrap="square">
            <a:spAutoFit/>
          </a:bodyPr>
          <a:lstStyle/>
          <a:p>
            <a:pPr marL="571500" indent="-571500">
              <a:buFont typeface="Arial" panose="020B0604020202020204" pitchFamily="34" charset="0"/>
              <a:buChar char="•"/>
            </a:pPr>
            <a:r>
              <a:rPr lang="en-US" sz="3600" dirty="0"/>
              <a:t>Batch mode operators work more efficiently for large </a:t>
            </a:r>
            <a:r>
              <a:rPr lang="en-US" sz="3600" dirty="0" err="1"/>
              <a:t>rowcounts</a:t>
            </a:r>
            <a:r>
              <a:rPr lang="en-US" sz="3600" dirty="0"/>
              <a:t>, a major scalability improvement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Prior to </a:t>
            </a:r>
            <a:r>
              <a:rPr lang="en-US" sz="3600" dirty="0" err="1"/>
              <a:t>compat</a:t>
            </a:r>
            <a:r>
              <a:rPr lang="en-US" sz="3600" dirty="0"/>
              <a:t> 150, only possible on </a:t>
            </a:r>
            <a:r>
              <a:rPr lang="en-US" sz="3600" dirty="0" err="1"/>
              <a:t>columnstores</a:t>
            </a:r>
            <a:r>
              <a:rPr lang="en-US" sz="3600" dirty="0"/>
              <a: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With </a:t>
            </a:r>
            <a:r>
              <a:rPr lang="en-US" sz="3600" dirty="0" err="1"/>
              <a:t>compat</a:t>
            </a:r>
            <a:r>
              <a:rPr lang="en-US" sz="3600" dirty="0"/>
              <a:t> 150, batch mode is another tool for the query optimizer for use on heaps and B-tree indexes.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1600" dirty="0"/>
          </a:p>
        </p:txBody>
      </p:sp>
    </p:spTree>
    <p:extLst>
      <p:ext uri="{BB962C8B-B14F-4D97-AF65-F5344CB8AC3E}">
        <p14:creationId xmlns:p14="http://schemas.microsoft.com/office/powerpoint/2010/main" val="2928512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sz="3600" b="1" dirty="0"/>
              <a:t>Performance Boost: Batch mode on </a:t>
            </a:r>
            <a:r>
              <a:rPr lang="en-US" sz="3600" b="1" dirty="0" err="1"/>
              <a:t>rowstore</a:t>
            </a:r>
            <a:endParaRPr lang="en-US" sz="3600"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739759"/>
          </a:xfrm>
          <a:prstGeom prst="rect">
            <a:avLst/>
          </a:prstGeom>
        </p:spPr>
        <p:txBody>
          <a:bodyPr wrap="square">
            <a:spAutoFit/>
          </a:bodyPr>
          <a:lstStyle/>
          <a:p>
            <a:pPr marL="571500" indent="-571500">
              <a:buFont typeface="Arial" panose="020B0604020202020204" pitchFamily="34" charset="0"/>
              <a:buChar char="•"/>
            </a:pPr>
            <a:r>
              <a:rPr lang="en-US" sz="3600" dirty="0"/>
              <a:t>New </a:t>
            </a:r>
            <a:r>
              <a:rPr lang="en-US" sz="3600" b="1" dirty="0"/>
              <a:t>BATCH_MODE_ON_ROWSTORE</a:t>
            </a:r>
            <a:r>
              <a:rPr lang="en-US" sz="3600" dirty="0"/>
              <a:t> database scoped configuration </a:t>
            </a:r>
          </a:p>
          <a:p>
            <a:pPr marL="571500" indent="-571500">
              <a:buFont typeface="Arial" panose="020B0604020202020204" pitchFamily="34" charset="0"/>
              <a:buChar char="•"/>
            </a:pPr>
            <a:r>
              <a:rPr lang="en-US" sz="3600" dirty="0"/>
              <a:t>On by default in </a:t>
            </a:r>
            <a:r>
              <a:rPr lang="en-US" sz="3600" dirty="0" err="1"/>
              <a:t>compat</a:t>
            </a:r>
            <a:r>
              <a:rPr lang="en-US" sz="3600" dirty="0"/>
              <a:t> 150</a:t>
            </a:r>
            <a:endParaRPr lang="en-US" sz="6000" dirty="0"/>
          </a:p>
          <a:p>
            <a:pPr marL="571500" indent="-571500">
              <a:buFont typeface="Arial" panose="020B0604020202020204" pitchFamily="34" charset="0"/>
              <a:buChar char="•"/>
            </a:pPr>
            <a:r>
              <a:rPr lang="en-US" sz="3600" dirty="0"/>
              <a:t>“This batch mode scan can evaluate batch mode bitmap filters. You might also see other batch mode operators in the plan. Examples are hash joins, hash-based aggregates, sorts, window aggregates, filters, concatenation, and compute scalar operators.”</a:t>
            </a:r>
          </a:p>
          <a:p>
            <a:r>
              <a:rPr lang="en-US" sz="1400" dirty="0">
                <a:hlinkClick r:id="rId2"/>
              </a:rPr>
              <a:t>https://docs.microsoft.com/en-us/sql/relational-databases/performance/intelligent-query-processing?view=sql-server-ver15#batch-mode-on-rowstore</a:t>
            </a:r>
            <a:endParaRPr lang="en-US" sz="1400" dirty="0"/>
          </a:p>
        </p:txBody>
      </p:sp>
    </p:spTree>
    <p:extLst>
      <p:ext uri="{BB962C8B-B14F-4D97-AF65-F5344CB8AC3E}">
        <p14:creationId xmlns:p14="http://schemas.microsoft.com/office/powerpoint/2010/main" val="51730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sz="3600" b="1" dirty="0"/>
              <a:t>Performance Boost: Memory Grant Feedback</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185761"/>
          </a:xfrm>
          <a:prstGeom prst="rect">
            <a:avLst/>
          </a:prstGeom>
        </p:spPr>
        <p:txBody>
          <a:bodyPr wrap="square">
            <a:spAutoFit/>
          </a:bodyPr>
          <a:lstStyle/>
          <a:p>
            <a:pPr marL="571500" indent="-571500">
              <a:buFont typeface="Arial" panose="020B0604020202020204" pitchFamily="34" charset="0"/>
              <a:buChar char="•"/>
            </a:pPr>
            <a:r>
              <a:rPr lang="en-US" sz="3600" dirty="0"/>
              <a:t>Already had Memory Grant Feedback for batch mode. </a:t>
            </a:r>
          </a:p>
          <a:p>
            <a:pPr marL="571500" indent="-571500">
              <a:buFont typeface="Arial" panose="020B0604020202020204" pitchFamily="34" charset="0"/>
              <a:buChar char="•"/>
            </a:pPr>
            <a:r>
              <a:rPr lang="en-US" sz="3600" dirty="0"/>
              <a:t>Now supported for row mode.</a:t>
            </a:r>
          </a:p>
          <a:p>
            <a:pPr marL="571500" indent="-571500">
              <a:buFont typeface="Arial" panose="020B0604020202020204" pitchFamily="34" charset="0"/>
              <a:buChar char="•"/>
            </a:pPr>
            <a:r>
              <a:rPr lang="en-US" sz="3600" dirty="0"/>
              <a:t>More efficient memory estimation and handling</a:t>
            </a:r>
          </a:p>
          <a:p>
            <a:pPr marL="571500" indent="-571500">
              <a:buFont typeface="Arial" panose="020B0604020202020204" pitchFamily="34" charset="0"/>
              <a:buChar char="•"/>
            </a:pPr>
            <a:r>
              <a:rPr lang="en-US" sz="3600" dirty="0"/>
              <a:t>Prevents spill to disk if memory initially underestimated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Enterprise edition feature only in SQL 2019 for both row and batch mode.</a:t>
            </a:r>
          </a:p>
          <a:p>
            <a:pPr marL="571500" indent="-571500">
              <a:buFont typeface="Arial" panose="020B0604020202020204" pitchFamily="34" charset="0"/>
              <a:buChar char="•"/>
            </a:pPr>
            <a:endParaRPr lang="en-US" sz="1400" dirty="0"/>
          </a:p>
        </p:txBody>
      </p:sp>
    </p:spTree>
    <p:extLst>
      <p:ext uri="{BB962C8B-B14F-4D97-AF65-F5344CB8AC3E}">
        <p14:creationId xmlns:p14="http://schemas.microsoft.com/office/powerpoint/2010/main" val="2394866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Performance Boost: </a:t>
            </a:r>
            <a:r>
              <a:rPr lang="en-US" sz="4000" b="1" dirty="0"/>
              <a:t>Scalar UDF </a:t>
            </a:r>
            <a:r>
              <a:rPr lang="en-US" sz="4000" b="1" dirty="0" err="1"/>
              <a:t>inlining</a:t>
            </a:r>
            <a:endParaRPr lang="en-US"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524315"/>
          </a:xfrm>
          <a:prstGeom prst="rect">
            <a:avLst/>
          </a:prstGeom>
        </p:spPr>
        <p:txBody>
          <a:bodyPr wrap="square">
            <a:spAutoFit/>
          </a:bodyPr>
          <a:lstStyle/>
          <a:p>
            <a:r>
              <a:rPr lang="en-US" sz="3600" i="1" dirty="0"/>
              <a:t>	Developers now off the hook for some bad habits.</a:t>
            </a:r>
            <a:br>
              <a:rPr lang="en-US" sz="3600" i="1" dirty="0"/>
            </a:br>
            <a:endParaRPr lang="en-US" sz="3600" i="1" dirty="0"/>
          </a:p>
          <a:p>
            <a:pPr marL="571500" indent="-571500">
              <a:buFont typeface="Arial" panose="020B0604020202020204" pitchFamily="34" charset="0"/>
              <a:buChar char="•"/>
            </a:pPr>
            <a:r>
              <a:rPr lang="en-US" sz="3600" b="1" dirty="0"/>
              <a:t>Will immediately, dramatically improve performance </a:t>
            </a:r>
            <a:r>
              <a:rPr lang="en-US" sz="3600" dirty="0"/>
              <a:t>where Scalar User Defined Functions are abused.</a:t>
            </a:r>
          </a:p>
          <a:p>
            <a:pPr marL="571500" indent="-571500">
              <a:buFont typeface="Arial" panose="020B0604020202020204" pitchFamily="34" charset="0"/>
              <a:buChar char="•"/>
            </a:pPr>
            <a:r>
              <a:rPr lang="en-US" sz="3600" dirty="0"/>
              <a:t>“Scalar UDF </a:t>
            </a:r>
            <a:r>
              <a:rPr lang="en-US" sz="3600" dirty="0" err="1"/>
              <a:t>Inlining</a:t>
            </a:r>
            <a:r>
              <a:rPr lang="en-US" sz="3600" dirty="0"/>
              <a:t>” automatically transforms inline-able UDFs into relational expressions. </a:t>
            </a:r>
          </a:p>
          <a:p>
            <a:pPr marL="571500" indent="-571500">
              <a:buFont typeface="Arial" panose="020B0604020202020204" pitchFamily="34" charset="0"/>
              <a:buChar char="•"/>
            </a:pPr>
            <a:r>
              <a:rPr lang="en-US" sz="3600" dirty="0"/>
              <a:t>Prevents UDF's in the SELECT or ON part of queries from exploding query cost with RBAR.</a:t>
            </a:r>
          </a:p>
        </p:txBody>
      </p:sp>
    </p:spTree>
    <p:extLst>
      <p:ext uri="{BB962C8B-B14F-4D97-AF65-F5344CB8AC3E}">
        <p14:creationId xmlns:p14="http://schemas.microsoft.com/office/powerpoint/2010/main" val="2213567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a:bodyPr>
          <a:lstStyle/>
          <a:p>
            <a:r>
              <a:rPr lang="en-US" b="1" dirty="0"/>
              <a:t>Performance Boost: </a:t>
            </a:r>
            <a:r>
              <a:rPr lang="en-US" sz="4000" b="1" dirty="0"/>
              <a:t>Scalar UDF </a:t>
            </a:r>
            <a:r>
              <a:rPr lang="en-US" sz="4000" b="1" dirty="0" err="1"/>
              <a:t>inlining</a:t>
            </a:r>
            <a:endParaRPr lang="en-US" b="1" dirty="0"/>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308872"/>
          </a:xfrm>
          <a:prstGeom prst="rect">
            <a:avLst/>
          </a:prstGeom>
        </p:spPr>
        <p:txBody>
          <a:bodyPr wrap="square">
            <a:spAutoFit/>
          </a:bodyPr>
          <a:lstStyle/>
          <a:p>
            <a:pPr marL="571500" indent="-571500">
              <a:buFont typeface="Arial" panose="020B0604020202020204" pitchFamily="34" charset="0"/>
              <a:buChar char="•"/>
            </a:pPr>
            <a:r>
              <a:rPr lang="en-US" sz="4000" dirty="0"/>
              <a:t>On by default with Compatibility Level 150 (SQL 2019), in all editions.</a:t>
            </a:r>
          </a:p>
          <a:p>
            <a:pPr marL="571500" indent="-571500">
              <a:buFont typeface="Arial" panose="020B0604020202020204" pitchFamily="34" charset="0"/>
              <a:buChar char="•"/>
            </a:pPr>
            <a:r>
              <a:rPr lang="en-US" sz="4000" dirty="0"/>
              <a:t>This can be disabled – there were “several” issues resolved in CU2.</a:t>
            </a:r>
          </a:p>
          <a:p>
            <a:pPr lvl="1"/>
            <a:r>
              <a:rPr lang="en-US" sz="1400" dirty="0">
                <a:hlinkClick r:id="rId2"/>
              </a:rPr>
              <a:t>https://support.microsoft.com/en-us/help/4538581/fix-scalar-udf-inlining-issues-in-sql-server-2019</a:t>
            </a:r>
            <a:endParaRPr lang="en-US" sz="1400" dirty="0"/>
          </a:p>
          <a:p>
            <a:pPr lvl="1"/>
            <a:r>
              <a:rPr lang="en-US" sz="1400" dirty="0">
                <a:hlinkClick r:id="rId3"/>
              </a:rPr>
              <a:t>https://twitter.com/tarynpivots/status/1228334842300882944</a:t>
            </a:r>
            <a:endParaRPr lang="en-US" sz="1400" dirty="0"/>
          </a:p>
          <a:p>
            <a:pPr lvl="1"/>
            <a:endParaRPr lang="en-US" sz="1400" dirty="0"/>
          </a:p>
          <a:p>
            <a:pPr marL="571500" indent="-571500">
              <a:buFont typeface="Arial" panose="020B0604020202020204" pitchFamily="34" charset="0"/>
              <a:buChar char="•"/>
            </a:pPr>
            <a:r>
              <a:rPr lang="en-US" sz="3600" dirty="0"/>
              <a:t>Another feature introduced in SQL 2017, Interleaved Execution can help with </a:t>
            </a:r>
            <a:r>
              <a:rPr lang="en-US" sz="3600" b="1" dirty="0"/>
              <a:t>Table Value Functions</a:t>
            </a:r>
            <a:r>
              <a:rPr lang="en-US" sz="3600" dirty="0"/>
              <a:t>.</a:t>
            </a:r>
            <a:endParaRPr lang="en-US" sz="1600" dirty="0"/>
          </a:p>
        </p:txBody>
      </p:sp>
    </p:spTree>
    <p:extLst>
      <p:ext uri="{BB962C8B-B14F-4D97-AF65-F5344CB8AC3E}">
        <p14:creationId xmlns:p14="http://schemas.microsoft.com/office/powerpoint/2010/main" val="172816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339650"/>
          </a:xfrm>
          <a:prstGeom prst="rect">
            <a:avLst/>
          </a:prstGeom>
        </p:spPr>
        <p:txBody>
          <a:bodyPr wrap="square">
            <a:spAutoFit/>
          </a:bodyPr>
          <a:lstStyle/>
          <a:p>
            <a:pPr marL="571500" indent="-571500">
              <a:buFont typeface="Arial" panose="020B0604020202020204" pitchFamily="34" charset="0"/>
              <a:buChar char="•"/>
            </a:pPr>
            <a:r>
              <a:rPr lang="en-US" sz="3600" dirty="0"/>
              <a:t>Improves plan quality, performance of table variables</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Biggest difference from Temp Tables: Table variables still lack column statistics.</a:t>
            </a:r>
          </a:p>
          <a:p>
            <a:pPr marL="571500" indent="-571500">
              <a:buFont typeface="Arial" panose="020B0604020202020204" pitchFamily="34" charset="0"/>
              <a:buChar char="•"/>
            </a:pPr>
            <a:r>
              <a:rPr lang="en-US" sz="3600" dirty="0"/>
              <a:t>On by default with </a:t>
            </a:r>
            <a:r>
              <a:rPr lang="en-US" sz="3600" dirty="0" err="1"/>
              <a:t>compat</a:t>
            </a:r>
            <a:r>
              <a:rPr lang="en-US" sz="3600" dirty="0"/>
              <a:t> level 150.</a:t>
            </a:r>
          </a:p>
          <a:p>
            <a:pPr marL="571500" indent="-571500">
              <a:buFont typeface="Arial" panose="020B0604020202020204" pitchFamily="34" charset="0"/>
              <a:buChar char="•"/>
            </a:pPr>
            <a:endParaRPr lang="en-US" sz="1600" dirty="0"/>
          </a:p>
          <a:p>
            <a:pPr marL="571500" indent="-571500">
              <a:buFont typeface="Arial" panose="020B0604020202020204" pitchFamily="34" charset="0"/>
              <a:buChar char="•"/>
            </a:pPr>
            <a:endParaRPr lang="en-US" sz="1600" dirty="0">
              <a:hlinkClick r:id="rId2"/>
            </a:endParaRPr>
          </a:p>
          <a:p>
            <a:pPr marL="571500" indent="-571500">
              <a:buFont typeface="Arial" panose="020B0604020202020204" pitchFamily="34" charset="0"/>
              <a:buChar char="•"/>
            </a:pPr>
            <a:endParaRPr lang="en-US" sz="1600" dirty="0">
              <a:hlinkClick r:id="rId2"/>
            </a:endParaRPr>
          </a:p>
          <a:p>
            <a:pPr marL="571500" indent="-571500">
              <a:buFont typeface="Arial" panose="020B0604020202020204" pitchFamily="34" charset="0"/>
              <a:buChar char="•"/>
            </a:pPr>
            <a:r>
              <a:rPr lang="en-US" sz="1600" dirty="0">
                <a:hlinkClick r:id="rId2"/>
              </a:rPr>
              <a:t>https://blogs.msdn.microsoft.com/sqlserverstorageengine/2018/07/16/public-preview-of-table-variable-deferred-compilation-in-azure-sql-database/</a:t>
            </a:r>
            <a:endParaRPr lang="en-US" sz="1600" dirty="0"/>
          </a:p>
          <a:p>
            <a:pPr marL="571500" indent="-571500">
              <a:buFont typeface="Arial" panose="020B0604020202020204" pitchFamily="34" charset="0"/>
              <a:buChar char="•"/>
            </a:pPr>
            <a:endParaRPr lang="en-US" sz="1600" dirty="0"/>
          </a:p>
        </p:txBody>
      </p:sp>
      <p:sp>
        <p:nvSpPr>
          <p:cNvPr id="5" name="Title 3">
            <a:extLst>
              <a:ext uri="{FF2B5EF4-FFF2-40B4-BE49-F238E27FC236}">
                <a16:creationId xmlns:a16="http://schemas.microsoft.com/office/drawing/2014/main" id="{F9E68D72-7E6F-4867-B835-93B9B113E7E2}"/>
              </a:ext>
            </a:extLst>
          </p:cNvPr>
          <p:cNvSpPr txBox="1">
            <a:spLocks/>
          </p:cNvSpPr>
          <p:nvPr/>
        </p:nvSpPr>
        <p:spPr>
          <a:xfrm>
            <a:off x="719138" y="360363"/>
            <a:ext cx="10801350" cy="720725"/>
          </a:xfrm>
          <a:prstGeom prst="rect">
            <a:avLst/>
          </a:prstGeom>
        </p:spPr>
        <p:txBody>
          <a:bodyPr vert="horz" lIns="91440" tIns="45720" rIns="91440" bIns="45720" rtlCol="0" anchor="ctr">
            <a:noAutofit/>
          </a:bodyPr>
          <a:lstStyle>
            <a:lvl1pPr algn="l" defTabSz="864017" rtl="0" eaLnBrk="1" latinLnBrk="0" hangingPunct="1">
              <a:lnSpc>
                <a:spcPct val="90000"/>
              </a:lnSpc>
              <a:spcBef>
                <a:spcPct val="0"/>
              </a:spcBef>
              <a:buNone/>
              <a:defRPr sz="3780" b="0" kern="1200">
                <a:solidFill>
                  <a:schemeClr val="tx1"/>
                </a:solidFill>
                <a:latin typeface="+mn-lt"/>
                <a:ea typeface="+mj-ea"/>
                <a:cs typeface="+mj-cs"/>
              </a:defRPr>
            </a:lvl1pPr>
          </a:lstStyle>
          <a:p>
            <a:r>
              <a:rPr lang="en-US" sz="3600" b="1"/>
              <a:t>Performance Boost: Table variable deferred compilation</a:t>
            </a:r>
            <a:endParaRPr lang="en-US" sz="3600" b="1" dirty="0"/>
          </a:p>
        </p:txBody>
      </p:sp>
    </p:spTree>
    <p:extLst>
      <p:ext uri="{BB962C8B-B14F-4D97-AF65-F5344CB8AC3E}">
        <p14:creationId xmlns:p14="http://schemas.microsoft.com/office/powerpoint/2010/main" val="3129846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Autofit/>
          </a:bodyPr>
          <a:lstStyle/>
          <a:p>
            <a:r>
              <a:rPr lang="en-US" sz="3600" b="1" dirty="0"/>
              <a:t>Performance Boost: Table variable deferred compilation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4154984"/>
          </a:xfrm>
          <a:prstGeom prst="rect">
            <a:avLst/>
          </a:prstGeom>
        </p:spPr>
        <p:txBody>
          <a:bodyPr wrap="square">
            <a:spAutoFit/>
          </a:bodyPr>
          <a:lstStyle/>
          <a:p>
            <a:pPr marL="571500" indent="-571500">
              <a:buFont typeface="Arial" panose="020B0604020202020204" pitchFamily="34" charset="0"/>
              <a:buChar char="•"/>
            </a:pPr>
            <a:r>
              <a:rPr lang="en-US" sz="4400" b="1" dirty="0"/>
              <a:t>Existing behavior: </a:t>
            </a:r>
            <a:r>
              <a:rPr lang="en-US" sz="4400" dirty="0"/>
              <a:t>Table variables are compiled with statement, assumes 1 row!</a:t>
            </a:r>
            <a:endParaRPr lang="en-US" sz="4000" dirty="0"/>
          </a:p>
          <a:p>
            <a:pPr marL="571500" indent="-571500">
              <a:buFont typeface="Arial" panose="020B0604020202020204" pitchFamily="34" charset="0"/>
              <a:buChar char="•"/>
            </a:pPr>
            <a:r>
              <a:rPr lang="en-US" sz="4400" b="1" dirty="0"/>
              <a:t>In SQL 2019: </a:t>
            </a:r>
            <a:r>
              <a:rPr lang="en-US" sz="4400" dirty="0"/>
              <a:t>actual table variable </a:t>
            </a:r>
            <a:r>
              <a:rPr lang="en-US" sz="4400" dirty="0" err="1"/>
              <a:t>rowcount</a:t>
            </a:r>
            <a:r>
              <a:rPr lang="en-US" sz="4400" dirty="0"/>
              <a:t> used, much better execution plans</a:t>
            </a:r>
          </a:p>
          <a:p>
            <a:pPr marL="571500" indent="-571500">
              <a:buFont typeface="Arial" panose="020B0604020202020204" pitchFamily="34" charset="0"/>
              <a:buChar char="•"/>
            </a:pPr>
            <a:r>
              <a:rPr lang="en-US" sz="4400" dirty="0"/>
              <a:t>No change if you’re already using Table vars appropriately: for very small </a:t>
            </a:r>
            <a:r>
              <a:rPr lang="en-US" sz="4400" dirty="0" err="1"/>
              <a:t>rowcounts</a:t>
            </a:r>
            <a:r>
              <a:rPr lang="en-US" sz="4400" dirty="0"/>
              <a:t> only.</a:t>
            </a:r>
            <a:endParaRPr lang="en-US" sz="2400" dirty="0"/>
          </a:p>
        </p:txBody>
      </p:sp>
    </p:spTree>
    <p:extLst>
      <p:ext uri="{BB962C8B-B14F-4D97-AF65-F5344CB8AC3E}">
        <p14:creationId xmlns:p14="http://schemas.microsoft.com/office/powerpoint/2010/main" val="112867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Server is ready to Upgrade</a:t>
            </a:r>
          </a:p>
        </p:txBody>
      </p:sp>
      <p:sp>
        <p:nvSpPr>
          <p:cNvPr id="19" name="Content Placeholder 18"/>
          <p:cNvSpPr>
            <a:spLocks noGrp="1"/>
          </p:cNvSpPr>
          <p:nvPr>
            <p:ph idx="4294967295"/>
          </p:nvPr>
        </p:nvSpPr>
        <p:spPr>
          <a:xfrm>
            <a:off x="174567" y="1271588"/>
            <a:ext cx="10573789" cy="4679950"/>
          </a:xfrm>
        </p:spPr>
        <p:txBody>
          <a:bodyPr>
            <a:normAutofit/>
          </a:bodyPr>
          <a:lstStyle/>
          <a:p>
            <a:pPr marL="457200" indent="-457200">
              <a:buFont typeface="Arial" panose="020B0604020202020204" pitchFamily="34" charset="0"/>
              <a:buChar char="•"/>
            </a:pPr>
            <a:r>
              <a:rPr lang="en-US" sz="3600" dirty="0"/>
              <a:t>Thanks for compatibility levels inside each database, the only valid reasons to delay a SQL Server upgrade these days are vendor application support.</a:t>
            </a:r>
          </a:p>
          <a:p>
            <a:pPr marL="457200" indent="-457200">
              <a:buFont typeface="Arial" panose="020B0604020202020204" pitchFamily="34" charset="0"/>
              <a:buChar char="•"/>
            </a:pPr>
            <a:r>
              <a:rPr lang="en-US" sz="3600" dirty="0"/>
              <a:t>Changes are always additive – never code breaking.</a:t>
            </a:r>
          </a:p>
          <a:p>
            <a:pPr marL="457200" indent="-457200">
              <a:buFont typeface="Arial" panose="020B0604020202020204" pitchFamily="34" charset="0"/>
              <a:buChar char="•"/>
            </a:pPr>
            <a:r>
              <a:rPr lang="en-US" sz="3600" dirty="0"/>
              <a:t>Changes to execution plans in SQL 2014 were 95/5.</a:t>
            </a:r>
          </a:p>
          <a:p>
            <a:pPr marL="1033227" lvl="1" indent="-457200">
              <a:buFont typeface="Arial" panose="020B0604020202020204" pitchFamily="34" charset="0"/>
              <a:buChar char="•"/>
            </a:pPr>
            <a:r>
              <a:rPr lang="en-US" sz="3200" dirty="0"/>
              <a:t>Easier to upgrade past SQL 2014 from &lt;2014 because of the Query Store introduced in SQL 2016</a:t>
            </a:r>
          </a:p>
          <a:p>
            <a:pPr marL="0" indent="0">
              <a:buNone/>
            </a:pPr>
            <a:endParaRPr lang="en-US" sz="3600" dirty="0"/>
          </a:p>
        </p:txBody>
      </p:sp>
    </p:spTree>
    <p:extLst>
      <p:ext uri="{BB962C8B-B14F-4D97-AF65-F5344CB8AC3E}">
        <p14:creationId xmlns:p14="http://schemas.microsoft.com/office/powerpoint/2010/main" val="202526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256669"/>
            <a:ext cx="10801350" cy="720725"/>
          </a:xfrm>
        </p:spPr>
        <p:txBody>
          <a:bodyPr>
            <a:normAutofit fontScale="90000"/>
          </a:bodyPr>
          <a:lstStyle/>
          <a:p>
            <a:pPr>
              <a:lnSpc>
                <a:spcPct val="150000"/>
              </a:lnSpc>
            </a:pPr>
            <a:r>
              <a:rPr lang="en-US" sz="4000" b="1" dirty="0"/>
              <a:t>More Specific string truncation error messages </a:t>
            </a:r>
          </a:p>
        </p:txBody>
      </p:sp>
      <p:sp>
        <p:nvSpPr>
          <p:cNvPr id="6" name="Rectangle 5">
            <a:extLst>
              <a:ext uri="{FF2B5EF4-FFF2-40B4-BE49-F238E27FC236}">
                <a16:creationId xmlns:a16="http://schemas.microsoft.com/office/drawing/2014/main" id="{9FD716AD-0B4D-4E8B-A3D8-87DF012EBF35}"/>
              </a:ext>
            </a:extLst>
          </p:cNvPr>
          <p:cNvSpPr/>
          <p:nvPr/>
        </p:nvSpPr>
        <p:spPr>
          <a:xfrm>
            <a:off x="7289" y="1172633"/>
            <a:ext cx="11653667" cy="5355312"/>
          </a:xfrm>
          <a:prstGeom prst="rect">
            <a:avLst/>
          </a:prstGeom>
        </p:spPr>
        <p:txBody>
          <a:bodyPr wrap="square">
            <a:spAutoFit/>
          </a:bodyPr>
          <a:lstStyle/>
          <a:p>
            <a:pPr marL="457200" indent="-457200">
              <a:buFont typeface="Arial" panose="020B0604020202020204" pitchFamily="34" charset="0"/>
              <a:buChar char="•"/>
            </a:pPr>
            <a:r>
              <a:rPr lang="en-US" sz="3200" dirty="0"/>
              <a:t>Introduced in </a:t>
            </a:r>
            <a:r>
              <a:rPr lang="en-US" sz="3200" b="1" dirty="0"/>
              <a:t>SQL 2019</a:t>
            </a:r>
            <a:r>
              <a:rPr lang="en-US" sz="3200" dirty="0"/>
              <a:t>. With </a:t>
            </a:r>
            <a:r>
              <a:rPr lang="en-US" sz="3200" b="1" dirty="0"/>
              <a:t>SQL 2017 CU12 </a:t>
            </a:r>
            <a:r>
              <a:rPr lang="en-US" sz="3200" dirty="0"/>
              <a:t>and </a:t>
            </a:r>
            <a:r>
              <a:rPr lang="en-US" sz="3200" b="1" dirty="0"/>
              <a:t>SQL 2016 SP2 CU6 </a:t>
            </a:r>
            <a:r>
              <a:rPr lang="en-US" sz="3200" dirty="0"/>
              <a:t>this can be enabled with trace flag 460 (recommended!) </a:t>
            </a:r>
            <a:endParaRPr lang="en-US" sz="1400" dirty="0"/>
          </a:p>
          <a:p>
            <a:r>
              <a:rPr lang="en-US" sz="3200" dirty="0"/>
              <a:t>Old: </a:t>
            </a:r>
          </a:p>
          <a:p>
            <a:r>
              <a:rPr lang="en-US" dirty="0">
                <a:solidFill>
                  <a:srgbClr val="FF0000"/>
                </a:solidFill>
                <a:latin typeface="Consolas" panose="020B0609020204030204" pitchFamily="49" charset="0"/>
              </a:rPr>
              <a:t>Msg 2628, Level 16, State 1, Line 10</a:t>
            </a:r>
          </a:p>
          <a:p>
            <a:r>
              <a:rPr lang="en-US" dirty="0">
                <a:solidFill>
                  <a:srgbClr val="FF0000"/>
                </a:solidFill>
                <a:latin typeface="Consolas" panose="020B0609020204030204" pitchFamily="49" charset="0"/>
              </a:rPr>
              <a:t>String or binary data would be truncated.</a:t>
            </a:r>
          </a:p>
          <a:p>
            <a:r>
              <a:rPr lang="en-US" dirty="0">
                <a:latin typeface="Consolas" panose="020B0609020204030204" pitchFamily="49" charset="0"/>
              </a:rPr>
              <a:t>The statement has been terminated.</a:t>
            </a:r>
          </a:p>
          <a:p>
            <a:endParaRPr lang="en-US" dirty="0">
              <a:latin typeface="Consolas" panose="020B0609020204030204" pitchFamily="49" charset="0"/>
            </a:endParaRPr>
          </a:p>
          <a:p>
            <a:r>
              <a:rPr lang="en-US" sz="3200" dirty="0"/>
              <a:t>New:</a:t>
            </a:r>
            <a:br>
              <a:rPr lang="en-US" sz="3200" dirty="0"/>
            </a:br>
            <a:r>
              <a:rPr lang="en-US" dirty="0">
                <a:solidFill>
                  <a:srgbClr val="FF0000"/>
                </a:solidFill>
                <a:latin typeface="Consolas" panose="020B0609020204030204" pitchFamily="49" charset="0"/>
              </a:rPr>
              <a:t>Msg 2628, Level 16, State 1, Line 37</a:t>
            </a:r>
          </a:p>
          <a:p>
            <a:r>
              <a:rPr lang="en-US" dirty="0">
                <a:solidFill>
                  <a:srgbClr val="FF0000"/>
                </a:solidFill>
                <a:latin typeface="Consolas" panose="020B0609020204030204" pitchFamily="49" charset="0"/>
              </a:rPr>
              <a:t>String or binary data would be truncated in table '</a:t>
            </a:r>
            <a:r>
              <a:rPr lang="en-US" dirty="0" err="1">
                <a:solidFill>
                  <a:srgbClr val="FF0000"/>
                </a:solidFill>
                <a:latin typeface="Consolas" panose="020B0609020204030204" pitchFamily="49" charset="0"/>
              </a:rPr>
              <a:t>tempdb.dbo.string_truncation_test</a:t>
            </a:r>
            <a:r>
              <a:rPr lang="en-US" dirty="0">
                <a:solidFill>
                  <a:srgbClr val="FF0000"/>
                </a:solidFill>
                <a:latin typeface="Consolas" panose="020B0609020204030204" pitchFamily="49" charset="0"/>
              </a:rPr>
              <a:t>’,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column 'chars'. </a:t>
            </a:r>
          </a:p>
          <a:p>
            <a:r>
              <a:rPr lang="en-US" dirty="0">
                <a:solidFill>
                  <a:srgbClr val="FF0000"/>
                </a:solidFill>
                <a:latin typeface="Consolas" panose="020B0609020204030204" pitchFamily="49" charset="0"/>
              </a:rPr>
              <a:t>Truncated value: 'aaaaaaaaaaaaaaaaaaaaaaaaaaaaaaaaaaaaaaaaaaaaaaaaaaaaaaaaaaaaaaaaaaaaa'.</a:t>
            </a:r>
          </a:p>
          <a:p>
            <a:r>
              <a:rPr lang="en-US" dirty="0">
                <a:latin typeface="Consolas" panose="020B0609020204030204" pitchFamily="49" charset="0"/>
              </a:rPr>
              <a:t>The statement has been terminated.</a:t>
            </a:r>
            <a:br>
              <a:rPr lang="en-US" sz="2000" dirty="0">
                <a:latin typeface="Consolas" panose="020B0609020204030204" pitchFamily="49" charset="0"/>
              </a:rPr>
            </a:br>
            <a:endParaRPr lang="en-US" sz="2000" dirty="0">
              <a:latin typeface="Consolas" panose="020B0609020204030204" pitchFamily="49" charset="0"/>
            </a:endParaRPr>
          </a:p>
          <a:p>
            <a:pPr marL="285750" indent="-285750">
              <a:buFont typeface="Arial" panose="020B0604020202020204" pitchFamily="34" charset="0"/>
              <a:buChar char="•"/>
            </a:pPr>
            <a:r>
              <a:rPr lang="en-US" dirty="0"/>
              <a:t>Lab - toolbox\lab - string truncation error message improvement in SQL 2019.sql</a:t>
            </a:r>
          </a:p>
          <a:p>
            <a:r>
              <a:rPr lang="en-US" sz="1400" dirty="0">
                <a:hlinkClick r:id="rId3"/>
              </a:rPr>
              <a:t>https://support.microsoft.com/en-us/help/4468101/optional-replacement-for-string-or-binary-data-would-be-truncated</a:t>
            </a:r>
            <a:endParaRPr lang="en-US" sz="1400" dirty="0"/>
          </a:p>
        </p:txBody>
      </p:sp>
    </p:spTree>
    <p:extLst>
      <p:ext uri="{BB962C8B-B14F-4D97-AF65-F5344CB8AC3E}">
        <p14:creationId xmlns:p14="http://schemas.microsoft.com/office/powerpoint/2010/main" val="131339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fontScale="90000"/>
          </a:bodyPr>
          <a:lstStyle/>
          <a:p>
            <a:pPr>
              <a:lnSpc>
                <a:spcPct val="150000"/>
              </a:lnSpc>
            </a:pPr>
            <a:r>
              <a:rPr lang="en-US" sz="4000" b="1" dirty="0"/>
              <a:t>New Data Classification Schema</a:t>
            </a:r>
          </a:p>
        </p:txBody>
      </p:sp>
      <p:sp>
        <p:nvSpPr>
          <p:cNvPr id="3" name="Rectangle 2">
            <a:extLst>
              <a:ext uri="{FF2B5EF4-FFF2-40B4-BE49-F238E27FC236}">
                <a16:creationId xmlns:a16="http://schemas.microsoft.com/office/drawing/2014/main" id="{5FE92851-6189-408B-832C-D2FB84FA89B1}"/>
              </a:ext>
            </a:extLst>
          </p:cNvPr>
          <p:cNvSpPr/>
          <p:nvPr/>
        </p:nvSpPr>
        <p:spPr>
          <a:xfrm>
            <a:off x="110985" y="1172633"/>
            <a:ext cx="11128648" cy="4216539"/>
          </a:xfrm>
          <a:prstGeom prst="rect">
            <a:avLst/>
          </a:prstGeom>
        </p:spPr>
        <p:txBody>
          <a:bodyPr wrap="square">
            <a:spAutoFit/>
          </a:bodyPr>
          <a:lstStyle/>
          <a:p>
            <a:pPr marL="571500" indent="-571500">
              <a:buFont typeface="Arial" panose="020B0604020202020204" pitchFamily="34" charset="0"/>
              <a:buChar char="•"/>
            </a:pPr>
            <a:r>
              <a:rPr lang="en-US" sz="3600" dirty="0"/>
              <a:t>Before SQL 2019, Data Classification feature used database extended properties to store this data.</a:t>
            </a:r>
          </a:p>
          <a:p>
            <a:pPr marL="571500" indent="-571500">
              <a:buFont typeface="Arial" panose="020B0604020202020204" pitchFamily="34" charset="0"/>
              <a:buChar char="•"/>
            </a:pPr>
            <a:r>
              <a:rPr lang="en-US" sz="3600" dirty="0"/>
              <a:t>Now, a dedicated schema for this data in SQL 2019.</a:t>
            </a:r>
          </a:p>
          <a:p>
            <a:pPr marL="571500" indent="-571500">
              <a:buFont typeface="Arial" panose="020B0604020202020204" pitchFamily="34" charset="0"/>
              <a:buChar char="•"/>
            </a:pPr>
            <a:r>
              <a:rPr lang="en-US" sz="3600" dirty="0"/>
              <a:t>Designed to aid auditing, GDPR, and compliance.</a:t>
            </a:r>
          </a:p>
          <a:p>
            <a:pPr marL="571500" indent="-571500">
              <a:buFont typeface="Arial" panose="020B0604020202020204" pitchFamily="34" charset="0"/>
              <a:buChar char="•"/>
            </a:pPr>
            <a:r>
              <a:rPr lang="en-US" sz="3200" dirty="0"/>
              <a:t>Related to the “SQL Data Discovery and Classification” tool introduced in SSMS 17.5.</a:t>
            </a:r>
            <a:br>
              <a:rPr lang="en-US" sz="3200" dirty="0"/>
            </a:br>
            <a:r>
              <a:rPr lang="en-US" sz="1200" dirty="0">
                <a:hlinkClick r:id="rId2"/>
              </a:rPr>
              <a:t>https://docs.microsoft.com/en-us/sql/relational-databases/security/sql-data-discovery-and-classification?view=sql-server-ver15&amp;tabs=t-sql</a:t>
            </a:r>
            <a:endParaRPr lang="en-US" sz="1200" dirty="0"/>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3600" dirty="0"/>
              <a:t>Available in all editions.</a:t>
            </a:r>
            <a:endParaRPr lang="en-US" sz="1600" dirty="0"/>
          </a:p>
        </p:txBody>
      </p:sp>
    </p:spTree>
    <p:extLst>
      <p:ext uri="{BB962C8B-B14F-4D97-AF65-F5344CB8AC3E}">
        <p14:creationId xmlns:p14="http://schemas.microsoft.com/office/powerpoint/2010/main" val="462918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19138" y="360363"/>
            <a:ext cx="10801350" cy="720725"/>
          </a:xfrm>
        </p:spPr>
        <p:txBody>
          <a:bodyPr>
            <a:normAutofit fontScale="90000"/>
          </a:bodyPr>
          <a:lstStyle/>
          <a:p>
            <a:pPr>
              <a:lnSpc>
                <a:spcPct val="150000"/>
              </a:lnSpc>
            </a:pPr>
            <a:r>
              <a:rPr lang="en-US" sz="4000" b="1" dirty="0"/>
              <a:t>SQL Assessment API</a:t>
            </a:r>
          </a:p>
        </p:txBody>
      </p:sp>
      <p:sp>
        <p:nvSpPr>
          <p:cNvPr id="3" name="Rectangle 2">
            <a:extLst>
              <a:ext uri="{FF2B5EF4-FFF2-40B4-BE49-F238E27FC236}">
                <a16:creationId xmlns:a16="http://schemas.microsoft.com/office/drawing/2014/main" id="{5FE92851-6189-408B-832C-D2FB84FA89B1}"/>
              </a:ext>
            </a:extLst>
          </p:cNvPr>
          <p:cNvSpPr/>
          <p:nvPr/>
        </p:nvSpPr>
        <p:spPr>
          <a:xfrm>
            <a:off x="110985" y="1172633"/>
            <a:ext cx="11128648" cy="3785652"/>
          </a:xfrm>
          <a:prstGeom prst="rect">
            <a:avLst/>
          </a:prstGeom>
        </p:spPr>
        <p:txBody>
          <a:bodyPr wrap="square">
            <a:spAutoFit/>
          </a:bodyPr>
          <a:lstStyle/>
          <a:p>
            <a:pPr marL="571500" indent="-571500">
              <a:buFont typeface="Arial" panose="020B0604020202020204" pitchFamily="34" charset="0"/>
              <a:buChar char="•"/>
            </a:pPr>
            <a:r>
              <a:rPr lang="en-US" sz="4000" dirty="0"/>
              <a:t>New programmatic interface for Microsoft-provided SQL Server Health Checks.</a:t>
            </a:r>
          </a:p>
          <a:p>
            <a:pPr marL="571500" indent="-571500">
              <a:buFont typeface="Arial" panose="020B0604020202020204" pitchFamily="34" charset="0"/>
              <a:buChar char="•"/>
            </a:pPr>
            <a:r>
              <a:rPr lang="en-US" sz="4000" dirty="0"/>
              <a:t>Can access with .NET, PowerShell, etc.</a:t>
            </a:r>
          </a:p>
          <a:p>
            <a:pPr marL="571500" indent="-571500">
              <a:buFont typeface="Arial" panose="020B0604020202020204" pitchFamily="34" charset="0"/>
              <a:buChar char="•"/>
            </a:pPr>
            <a:r>
              <a:rPr lang="en-US" sz="4000" dirty="0"/>
              <a:t>Part of the new SMO, delivered with the SSMS</a:t>
            </a:r>
          </a:p>
          <a:p>
            <a:pPr marL="571500" indent="-571500">
              <a:buFont typeface="Arial" panose="020B0604020202020204" pitchFamily="34" charset="0"/>
              <a:buChar char="•"/>
            </a:pPr>
            <a:r>
              <a:rPr lang="en-US" sz="4000" dirty="0"/>
              <a:t>Available in all editions.</a:t>
            </a:r>
          </a:p>
          <a:p>
            <a:pPr marL="571500" indent="-571500">
              <a:buFont typeface="Arial" panose="020B0604020202020204" pitchFamily="34" charset="0"/>
              <a:buChar char="•"/>
            </a:pPr>
            <a:r>
              <a:rPr lang="en-US" sz="2000" dirty="0">
                <a:hlinkClick r:id="rId2"/>
              </a:rPr>
              <a:t>https://docs.microsoft.com/en-us/sql/sql-assessment-api/sql-assessment-api-overview?view=sql-server-ver15</a:t>
            </a:r>
            <a:endParaRPr lang="en-US" sz="2000" dirty="0"/>
          </a:p>
        </p:txBody>
      </p:sp>
    </p:spTree>
    <p:extLst>
      <p:ext uri="{BB962C8B-B14F-4D97-AF65-F5344CB8AC3E}">
        <p14:creationId xmlns:p14="http://schemas.microsoft.com/office/powerpoint/2010/main" val="919756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E0BB6B2-C08D-E949-9A0B-C95772D02915}" type="slidenum">
              <a:rPr lang="en-US" smtClean="0">
                <a:solidFill>
                  <a:srgbClr val="82BC00"/>
                </a:solidFill>
              </a:rPr>
              <a:t>53</a:t>
            </a:fld>
            <a:endParaRPr lang="en-US">
              <a:solidFill>
                <a:srgbClr val="82BC00"/>
              </a:solidFill>
            </a:endParaRP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812998"/>
            <a:ext cx="11520308" cy="797191"/>
          </a:xfrm>
          <a:prstGeom prst="rect">
            <a:avLst/>
          </a:prstGeom>
        </p:spPr>
      </p:pic>
      <p:sp>
        <p:nvSpPr>
          <p:cNvPr id="2" name="Rectangle 1">
            <a:extLst>
              <a:ext uri="{FF2B5EF4-FFF2-40B4-BE49-F238E27FC236}">
                <a16:creationId xmlns:a16="http://schemas.microsoft.com/office/drawing/2014/main" id="{A8CD4BE2-6C9A-4E02-B3AD-13EF8B6B29E8}"/>
              </a:ext>
            </a:extLst>
          </p:cNvPr>
          <p:cNvSpPr/>
          <p:nvPr/>
        </p:nvSpPr>
        <p:spPr>
          <a:xfrm>
            <a:off x="100214" y="1394783"/>
            <a:ext cx="11343776" cy="4433971"/>
          </a:xfrm>
          <a:prstGeom prst="rect">
            <a:avLst/>
          </a:prstGeom>
        </p:spPr>
        <p:txBody>
          <a:bodyPr wrap="square">
            <a:spAutoFit/>
          </a:bodyPr>
          <a:lstStyle/>
          <a:p>
            <a:pPr algn="ctr" fontAlgn="base">
              <a:lnSpc>
                <a:spcPct val="115000"/>
              </a:lnSpc>
              <a:spcBef>
                <a:spcPts val="567"/>
              </a:spcBef>
            </a:pPr>
            <a:r>
              <a:rPr lang="en-US" sz="3402" b="1" dirty="0">
                <a:latin typeface="Geogrotesque Regular" panose="02000506040000020004" pitchFamily="50" charset="0"/>
                <a:ea typeface="MS Mincho" panose="02020609040205080304" pitchFamily="49" charset="-128"/>
                <a:cs typeface="Calibri" panose="020F0502020204030204" pitchFamily="34" charset="0"/>
              </a:rPr>
              <a:t>The Sparkhound SQL DBA Team</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Knowledge Transfer – </a:t>
            </a:r>
            <a:r>
              <a:rPr lang="en-US" sz="2646" dirty="0">
                <a:latin typeface="Geogrotesque Regular" panose="02000506040000020004" pitchFamily="50" charset="0"/>
                <a:ea typeface="MS Mincho" panose="02020609040205080304" pitchFamily="49" charset="-128"/>
                <a:cs typeface="Calibri" panose="020F0502020204030204" pitchFamily="34" charset="0"/>
              </a:rPr>
              <a:t>We work with your </a:t>
            </a:r>
            <a:r>
              <a:rPr lang="en-US" sz="2646" b="1" dirty="0" err="1">
                <a:latin typeface="Geogrotesque Regular" panose="02000506040000020004" pitchFamily="50" charset="0"/>
                <a:ea typeface="MS Mincho" panose="02020609040205080304" pitchFamily="49" charset="-128"/>
                <a:cs typeface="Calibri" panose="020F0502020204030204" pitchFamily="34" charset="0"/>
              </a:rPr>
              <a:t>Devs</a:t>
            </a:r>
            <a:r>
              <a:rPr lang="en-US" sz="2646" b="1" dirty="0">
                <a:latin typeface="Geogrotesque Regular" panose="02000506040000020004" pitchFamily="50" charset="0"/>
                <a:ea typeface="MS Mincho" panose="02020609040205080304" pitchFamily="49" charset="-128"/>
                <a:cs typeface="Calibri" panose="020F0502020204030204" pitchFamily="34" charset="0"/>
              </a:rPr>
              <a:t>, DBA’s, “accidental” DBA’s.</a:t>
            </a:r>
            <a:endParaRPr lang="en-US" sz="2646" b="1"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Pros Nearby – </a:t>
            </a:r>
            <a:r>
              <a:rPr lang="en-US" sz="2646" dirty="0">
                <a:latin typeface="Geogrotesque Regular" panose="02000506040000020004" pitchFamily="50" charset="0"/>
                <a:ea typeface="MS Mincho" panose="02020609040205080304" pitchFamily="49" charset="-128"/>
                <a:cs typeface="Calibri" panose="020F0502020204030204" pitchFamily="34" charset="0"/>
              </a:rPr>
              <a:t>Sparkhound’s DBA team of FTE’s are US-based, CT zone.</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Microsoft &amp; Peer Recognized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Sparkhound DBA team is 100% Microsoft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certified</a:t>
            </a:r>
            <a:r>
              <a:rPr lang="en-US" sz="2646" dirty="0">
                <a:latin typeface="Geogrotesque Regular" panose="02000506040000020004" pitchFamily="50" charset="0"/>
                <a:ea typeface="Calibri" panose="020F0502020204030204" pitchFamily="34" charset="0"/>
                <a:cs typeface="Times New Roman" panose="02020603050405020304" pitchFamily="18" charset="0"/>
              </a:rPr>
              <a:t>, and members have spoken at conferences and user groups.</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Proven Success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 For years we have supported servers in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US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and</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 Europe</a:t>
            </a:r>
            <a:r>
              <a:rPr lang="en-US" sz="2646" dirty="0">
                <a:latin typeface="Geogrotesque Regular" panose="02000506040000020004" pitchFamily="50" charset="0"/>
                <a:ea typeface="Calibri" panose="020F0502020204030204" pitchFamily="34" charset="0"/>
                <a:cs typeface="Times New Roman" panose="02020603050405020304" pitchFamily="18" charset="0"/>
              </a:rPr>
              <a:t>.</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Dev Background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Experience as former developers provides context.</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cs typeface="Times New Roman" panose="02020603050405020304" pitchFamily="18" charset="0"/>
              </a:rPr>
              <a:t>The Checklist - </a:t>
            </a:r>
            <a:r>
              <a:rPr lang="en-US" sz="2646" dirty="0">
                <a:latin typeface="Geogrotesque Regular" panose="02000506040000020004" pitchFamily="50" charset="0"/>
                <a:cs typeface="Times New Roman" panose="02020603050405020304" pitchFamily="18" charset="0"/>
              </a:rPr>
              <a:t>Reference for future checks, audit prep, new SQL builds.</a:t>
            </a:r>
          </a:p>
        </p:txBody>
      </p:sp>
      <p:grpSp>
        <p:nvGrpSpPr>
          <p:cNvPr id="6" name="Group 5">
            <a:extLst>
              <a:ext uri="{FF2B5EF4-FFF2-40B4-BE49-F238E27FC236}">
                <a16:creationId xmlns:a16="http://schemas.microsoft.com/office/drawing/2014/main" id="{F26CDE19-ECCF-4F03-B639-39139700C9A7}"/>
              </a:ext>
            </a:extLst>
          </p:cNvPr>
          <p:cNvGrpSpPr/>
          <p:nvPr/>
        </p:nvGrpSpPr>
        <p:grpSpPr>
          <a:xfrm>
            <a:off x="369599" y="213639"/>
            <a:ext cx="10636296" cy="1160725"/>
            <a:chOff x="297745" y="254087"/>
            <a:chExt cx="11256443" cy="1228401"/>
          </a:xfrm>
        </p:grpSpPr>
        <p:sp>
          <p:nvSpPr>
            <p:cNvPr id="13" name="Rectangle 12">
              <a:extLst>
                <a:ext uri="{FF2B5EF4-FFF2-40B4-BE49-F238E27FC236}">
                  <a16:creationId xmlns:a16="http://schemas.microsoft.com/office/drawing/2014/main" id="{2BAD8EB1-0BC9-4749-9EAE-CF6ADD3A8AC7}"/>
                </a:ext>
              </a:extLst>
            </p:cNvPr>
            <p:cNvSpPr/>
            <p:nvPr/>
          </p:nvSpPr>
          <p:spPr>
            <a:xfrm>
              <a:off x="297745" y="259278"/>
              <a:ext cx="3143300" cy="548640"/>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14" name="Rectangle 13">
              <a:extLst>
                <a:ext uri="{FF2B5EF4-FFF2-40B4-BE49-F238E27FC236}">
                  <a16:creationId xmlns:a16="http://schemas.microsoft.com/office/drawing/2014/main" id="{5BF69BC4-108F-4375-B289-ABD75052E016}"/>
                </a:ext>
              </a:extLst>
            </p:cNvPr>
            <p:cNvSpPr/>
            <p:nvPr/>
          </p:nvSpPr>
          <p:spPr>
            <a:xfrm>
              <a:off x="4538285" y="254087"/>
              <a:ext cx="3032448" cy="548640"/>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5" name="Rectangle 14">
              <a:extLst>
                <a:ext uri="{FF2B5EF4-FFF2-40B4-BE49-F238E27FC236}">
                  <a16:creationId xmlns:a16="http://schemas.microsoft.com/office/drawing/2014/main" id="{4C1F80CD-742A-45AB-BABC-80ACC0F13FA5}"/>
                </a:ext>
              </a:extLst>
            </p:cNvPr>
            <p:cNvSpPr/>
            <p:nvPr/>
          </p:nvSpPr>
          <p:spPr>
            <a:xfrm>
              <a:off x="8537719" y="264852"/>
              <a:ext cx="3016469" cy="548640"/>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7" name="Picture 16">
              <a:extLst>
                <a:ext uri="{FF2B5EF4-FFF2-40B4-BE49-F238E27FC236}">
                  <a16:creationId xmlns:a16="http://schemas.microsoft.com/office/drawing/2014/main" id="{0CF1B979-101D-4F49-9C10-0032A59290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3644" y="917771"/>
              <a:ext cx="520321" cy="564717"/>
            </a:xfrm>
            <a:prstGeom prst="rect">
              <a:avLst/>
            </a:prstGeom>
          </p:spPr>
        </p:pic>
        <p:pic>
          <p:nvPicPr>
            <p:cNvPr id="18" name="Picture 17">
              <a:extLst>
                <a:ext uri="{FF2B5EF4-FFF2-40B4-BE49-F238E27FC236}">
                  <a16:creationId xmlns:a16="http://schemas.microsoft.com/office/drawing/2014/main" id="{97D0C01F-6910-4F7A-A4A9-ABEAB37BAE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9311" y="995760"/>
              <a:ext cx="790396" cy="393192"/>
            </a:xfrm>
            <a:prstGeom prst="rect">
              <a:avLst/>
            </a:prstGeom>
          </p:spPr>
        </p:pic>
        <p:pic>
          <p:nvPicPr>
            <p:cNvPr id="19" name="Picture 18">
              <a:extLst>
                <a:ext uri="{FF2B5EF4-FFF2-40B4-BE49-F238E27FC236}">
                  <a16:creationId xmlns:a16="http://schemas.microsoft.com/office/drawing/2014/main" id="{0612C8AE-E600-483F-872F-F5AB58992A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83267" y="942268"/>
              <a:ext cx="1125371" cy="495534"/>
            </a:xfrm>
            <a:prstGeom prst="rect">
              <a:avLst/>
            </a:prstGeom>
          </p:spPr>
        </p:pic>
      </p:grpSp>
    </p:spTree>
    <p:extLst>
      <p:ext uri="{BB962C8B-B14F-4D97-AF65-F5344CB8AC3E}">
        <p14:creationId xmlns:p14="http://schemas.microsoft.com/office/powerpoint/2010/main" val="387703521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ounded Rectangle 43"/>
          <p:cNvSpPr/>
          <p:nvPr/>
        </p:nvSpPr>
        <p:spPr>
          <a:xfrm>
            <a:off x="2852809" y="2547575"/>
            <a:ext cx="1273467" cy="17278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23">
              <a:solidFill>
                <a:srgbClr val="EA6143"/>
              </a:solidFill>
              <a:latin typeface="Geogrotesque" charset="0"/>
              <a:ea typeface="Geogrotesque" charset="0"/>
              <a:cs typeface="Geogrotesque" charset="0"/>
            </a:endParaRPr>
          </a:p>
          <a:p>
            <a:pPr algn="ctr"/>
            <a:endParaRPr lang="en-US" sz="1323">
              <a:solidFill>
                <a:srgbClr val="EA6143"/>
              </a:solidFill>
              <a:latin typeface="Geogrotesque" charset="0"/>
              <a:ea typeface="Geogrotesque" charset="0"/>
              <a:cs typeface="Geogrotesque" charset="0"/>
            </a:endParaRPr>
          </a:p>
        </p:txBody>
      </p:sp>
      <p:sp>
        <p:nvSpPr>
          <p:cNvPr id="5" name="Slide Number Placeholder 4"/>
          <p:cNvSpPr>
            <a:spLocks noGrp="1"/>
          </p:cNvSpPr>
          <p:nvPr>
            <p:ph type="sldNum" sz="quarter" idx="12"/>
          </p:nvPr>
        </p:nvSpPr>
        <p:spPr/>
        <p:txBody>
          <a:bodyPr/>
          <a:lstStyle/>
          <a:p>
            <a:fld id="{2E0BB6B2-C08D-E949-9A0B-C95772D02915}" type="slidenum">
              <a:rPr lang="en-US" smtClean="0">
                <a:solidFill>
                  <a:srgbClr val="82BC00"/>
                </a:solidFill>
              </a:rPr>
              <a:t>54</a:t>
            </a:fld>
            <a:endParaRPr lang="en-US">
              <a:solidFill>
                <a:srgbClr val="82BC00"/>
              </a:solidFill>
            </a:endParaRPr>
          </a:p>
        </p:txBody>
      </p:sp>
      <p:sp>
        <p:nvSpPr>
          <p:cNvPr id="3" name="Rectangle 2"/>
          <p:cNvSpPr/>
          <p:nvPr/>
        </p:nvSpPr>
        <p:spPr>
          <a:xfrm>
            <a:off x="432329" y="906675"/>
            <a:ext cx="2970127" cy="518414"/>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8" name="Rectangle 7"/>
          <p:cNvSpPr/>
          <p:nvPr/>
        </p:nvSpPr>
        <p:spPr>
          <a:xfrm>
            <a:off x="4439246" y="901770"/>
            <a:ext cx="2865383" cy="518414"/>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0" name="Rectangle 9"/>
          <p:cNvSpPr/>
          <p:nvPr/>
        </p:nvSpPr>
        <p:spPr>
          <a:xfrm>
            <a:off x="8218342" y="911942"/>
            <a:ext cx="2850284" cy="518414"/>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1241" y="1528891"/>
            <a:ext cx="491655" cy="533605"/>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512" y="1602582"/>
            <a:ext cx="746851" cy="371530"/>
          </a:xfrm>
          <a:prstGeom prst="rect">
            <a:avLst/>
          </a:prstGeom>
        </p:spPr>
      </p:pic>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Managed SQL</a:t>
            </a:r>
          </a:p>
        </p:txBody>
      </p:sp>
      <p:sp>
        <p:nvSpPr>
          <p:cNvPr id="15" name="TextBox 14"/>
          <p:cNvSpPr txBox="1"/>
          <p:nvPr/>
        </p:nvSpPr>
        <p:spPr>
          <a:xfrm>
            <a:off x="432329" y="2190520"/>
            <a:ext cx="2549361" cy="646331"/>
          </a:xfrm>
          <a:prstGeom prst="rect">
            <a:avLst/>
          </a:prstGeom>
          <a:noFill/>
        </p:spPr>
        <p:txBody>
          <a:bodyPr wrap="square" rtlCol="0">
            <a:spAutoFit/>
          </a:bodyPr>
          <a:lstStyle/>
          <a:p>
            <a:pPr algn="ctr"/>
            <a:r>
              <a:rPr lang="en-US" dirty="0">
                <a:solidFill>
                  <a:srgbClr val="003830"/>
                </a:solidFill>
                <a:latin typeface="Geogrotesque Medium" charset="0"/>
                <a:ea typeface="Geogrotesque Medium" charset="0"/>
                <a:cs typeface="Geogrotesque Medium" charset="0"/>
              </a:rPr>
              <a:t>Interactive Health Check</a:t>
            </a:r>
          </a:p>
          <a:p>
            <a:pPr algn="ctr"/>
            <a:r>
              <a:rPr lang="en-US" dirty="0">
                <a:solidFill>
                  <a:srgbClr val="92D050"/>
                </a:solidFill>
                <a:latin typeface="Geogrotesque Medium" charset="0"/>
                <a:ea typeface="Geogrotesque Medium" charset="0"/>
                <a:cs typeface="Geogrotesque Medium" charset="0"/>
              </a:rPr>
              <a:t>Windows, SQL, Process</a:t>
            </a:r>
          </a:p>
        </p:txBody>
      </p:sp>
      <p:sp>
        <p:nvSpPr>
          <p:cNvPr id="19" name="TextBox 18"/>
          <p:cNvSpPr txBox="1"/>
          <p:nvPr/>
        </p:nvSpPr>
        <p:spPr>
          <a:xfrm>
            <a:off x="572614" y="3910382"/>
            <a:ext cx="2341360" cy="1015663"/>
          </a:xfrm>
          <a:prstGeom prst="rect">
            <a:avLst/>
          </a:prstGeom>
          <a:noFill/>
        </p:spPr>
        <p:txBody>
          <a:bodyPr wrap="square" rtlCol="0">
            <a:spAutoFit/>
          </a:bodyPr>
          <a:lstStyle/>
          <a:p>
            <a:pPr algn="ctr"/>
            <a:r>
              <a:rPr lang="en-US" sz="2000" dirty="0">
                <a:solidFill>
                  <a:srgbClr val="003830"/>
                </a:solidFill>
                <a:latin typeface="Geogrotesque Medium" charset="0"/>
                <a:ea typeface="Geogrotesque Medium" charset="0"/>
                <a:cs typeface="Geogrotesque Medium" charset="0"/>
              </a:rPr>
              <a:t>Emphasis on</a:t>
            </a:r>
            <a:br>
              <a:rPr lang="en-US" sz="2000" dirty="0">
                <a:solidFill>
                  <a:srgbClr val="003830"/>
                </a:solidFill>
                <a:latin typeface="Geogrotesque Medium" charset="0"/>
                <a:ea typeface="Geogrotesque Medium" charset="0"/>
                <a:cs typeface="Geogrotesque Medium" charset="0"/>
              </a:rPr>
            </a:b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92D050"/>
                </a:solidFill>
                <a:latin typeface="Geogrotesque Medium" charset="0"/>
                <a:ea typeface="Geogrotesque Medium" charset="0"/>
                <a:cs typeface="Geogrotesque Medium" charset="0"/>
              </a:rPr>
              <a:t>What, Why, How</a:t>
            </a:r>
          </a:p>
        </p:txBody>
      </p:sp>
      <p:sp>
        <p:nvSpPr>
          <p:cNvPr id="20" name="TextBox 19"/>
          <p:cNvSpPr txBox="1"/>
          <p:nvPr/>
        </p:nvSpPr>
        <p:spPr>
          <a:xfrm>
            <a:off x="2941483" y="2543320"/>
            <a:ext cx="1033296" cy="1754326"/>
          </a:xfrm>
          <a:prstGeom prst="rect">
            <a:avLst/>
          </a:prstGeom>
          <a:noFill/>
        </p:spPr>
        <p:txBody>
          <a:bodyPr wrap="none" rtlCol="0">
            <a:spAutoFit/>
          </a:bodyPr>
          <a:lstStyle/>
          <a:p>
            <a:pPr algn="ctr"/>
            <a:r>
              <a:rPr lang="en-US" b="1" dirty="0">
                <a:solidFill>
                  <a:srgbClr val="003830"/>
                </a:solidFill>
                <a:latin typeface="Geogrotesque SemiBold" charset="0"/>
                <a:ea typeface="Geogrotesque SemiBold" charset="0"/>
                <a:cs typeface="Geogrotesque SemiBold" charset="0"/>
              </a:rPr>
              <a:t>Checklist</a:t>
            </a:r>
            <a:br>
              <a:rPr lang="en-US" b="1" dirty="0">
                <a:solidFill>
                  <a:srgbClr val="003830"/>
                </a:solidFill>
                <a:latin typeface="Geogrotesque SemiBold" charset="0"/>
                <a:ea typeface="Geogrotesque SemiBold" charset="0"/>
                <a:cs typeface="Geogrotesque SemiBold" charset="0"/>
              </a:rPr>
            </a:br>
            <a:endParaRPr lang="en-US" b="1" dirty="0">
              <a:solidFill>
                <a:srgbClr val="003830"/>
              </a:solidFill>
              <a:latin typeface="Geogrotesque SemiBold" charset="0"/>
              <a:ea typeface="Geogrotesque SemiBold" charset="0"/>
              <a:cs typeface="Geogrotesque SemiBold" charset="0"/>
            </a:endParaRPr>
          </a:p>
          <a:p>
            <a:pPr algn="ctr"/>
            <a:r>
              <a:rPr lang="en-US" dirty="0">
                <a:solidFill>
                  <a:schemeClr val="accent2"/>
                </a:solidFill>
                <a:latin typeface="Geogrotesque Regular" panose="02000506040000020004" pitchFamily="50" charset="0"/>
                <a:ea typeface="Geogrotesque Medium" charset="0"/>
                <a:cs typeface="Geogrotesque Medium" charset="0"/>
              </a:rPr>
              <a:t>Critical</a:t>
            </a:r>
          </a:p>
          <a:p>
            <a:pPr algn="ctr"/>
            <a:r>
              <a:rPr lang="en-US" dirty="0">
                <a:solidFill>
                  <a:srgbClr val="FF0000"/>
                </a:solidFill>
                <a:latin typeface="Geogrotesque Regular" panose="02000506040000020004" pitchFamily="50" charset="0"/>
                <a:ea typeface="Geogrotesque Medium" charset="0"/>
                <a:cs typeface="Geogrotesque Medium" charset="0"/>
              </a:rPr>
              <a:t>High</a:t>
            </a:r>
          </a:p>
          <a:p>
            <a:pPr algn="ctr"/>
            <a:r>
              <a:rPr lang="en-US" b="1" dirty="0">
                <a:solidFill>
                  <a:srgbClr val="FFC000"/>
                </a:solidFill>
                <a:latin typeface="Geogrotesque Regular" panose="02000506040000020004" pitchFamily="50" charset="0"/>
                <a:ea typeface="Geogrotesque Medium" charset="0"/>
                <a:cs typeface="Geogrotesque Medium" charset="0"/>
              </a:rPr>
              <a:t>Medium</a:t>
            </a:r>
          </a:p>
          <a:p>
            <a:pPr algn="ctr"/>
            <a:r>
              <a:rPr lang="en-US" dirty="0">
                <a:solidFill>
                  <a:srgbClr val="00B0F0"/>
                </a:solidFill>
                <a:latin typeface="Geogrotesque Regular" panose="02000506040000020004" pitchFamily="50" charset="0"/>
                <a:ea typeface="Geogrotesque Medium" charset="0"/>
                <a:cs typeface="Geogrotesque Medium" charset="0"/>
              </a:rPr>
              <a:t>Low</a:t>
            </a:r>
          </a:p>
        </p:txBody>
      </p:sp>
      <p:sp>
        <p:nvSpPr>
          <p:cNvPr id="22" name="TextBox 21"/>
          <p:cNvSpPr txBox="1"/>
          <p:nvPr/>
        </p:nvSpPr>
        <p:spPr>
          <a:xfrm>
            <a:off x="5191066" y="2308829"/>
            <a:ext cx="1511503"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Remediation</a:t>
            </a:r>
          </a:p>
          <a:p>
            <a:pPr algn="ctr"/>
            <a:r>
              <a:rPr lang="en-US" sz="2000" dirty="0">
                <a:solidFill>
                  <a:srgbClr val="003830"/>
                </a:solidFill>
                <a:latin typeface="Geogrotesque Medium" charset="0"/>
                <a:ea typeface="Geogrotesque Medium" charset="0"/>
                <a:cs typeface="Geogrotesque Medium" charset="0"/>
              </a:rPr>
              <a:t>Planning</a:t>
            </a:r>
          </a:p>
        </p:txBody>
      </p:sp>
      <p:sp>
        <p:nvSpPr>
          <p:cNvPr id="23" name="TextBox 22"/>
          <p:cNvSpPr txBox="1"/>
          <p:nvPr/>
        </p:nvSpPr>
        <p:spPr>
          <a:xfrm>
            <a:off x="4597834" y="3404421"/>
            <a:ext cx="1113125" cy="400110"/>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Checklist</a:t>
            </a:r>
          </a:p>
        </p:txBody>
      </p:sp>
      <p:sp>
        <p:nvSpPr>
          <p:cNvPr id="24" name="TextBox 23"/>
          <p:cNvSpPr txBox="1"/>
          <p:nvPr/>
        </p:nvSpPr>
        <p:spPr>
          <a:xfrm>
            <a:off x="6011112" y="3318095"/>
            <a:ext cx="1561325"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Maintenance</a:t>
            </a:r>
          </a:p>
          <a:p>
            <a:pPr algn="ctr"/>
            <a:r>
              <a:rPr lang="en-US" sz="2000" dirty="0">
                <a:solidFill>
                  <a:srgbClr val="003830"/>
                </a:solidFill>
                <a:latin typeface="Geogrotesque Medium" charset="0"/>
                <a:ea typeface="Geogrotesque Medium" charset="0"/>
                <a:cs typeface="Geogrotesque Medium" charset="0"/>
              </a:rPr>
              <a:t>Window</a:t>
            </a:r>
          </a:p>
        </p:txBody>
      </p:sp>
      <p:cxnSp>
        <p:nvCxnSpPr>
          <p:cNvPr id="12" name="Straight Arrow Connector 11"/>
          <p:cNvCxnSpPr/>
          <p:nvPr/>
        </p:nvCxnSpPr>
        <p:spPr>
          <a:xfrm>
            <a:off x="1799289" y="2789848"/>
            <a:ext cx="802663" cy="349466"/>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55861" y="3396746"/>
            <a:ext cx="746092" cy="470589"/>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28931" y="2894598"/>
            <a:ext cx="572678" cy="1"/>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14986368">
            <a:off x="5051271" y="2898746"/>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0" name="Arc 39"/>
          <p:cNvSpPr/>
          <p:nvPr/>
        </p:nvSpPr>
        <p:spPr>
          <a:xfrm rot="2761784">
            <a:off x="5980150" y="2770138"/>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1" name="Arc 40"/>
          <p:cNvSpPr/>
          <p:nvPr/>
        </p:nvSpPr>
        <p:spPr>
          <a:xfrm rot="8185752">
            <a:off x="5487834" y="3214535"/>
            <a:ext cx="768204" cy="795905"/>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2" name="TextBox 41"/>
          <p:cNvSpPr txBox="1"/>
          <p:nvPr/>
        </p:nvSpPr>
        <p:spPr>
          <a:xfrm>
            <a:off x="7157639" y="2326910"/>
            <a:ext cx="4552395" cy="2554545"/>
          </a:xfrm>
          <a:prstGeom prst="rect">
            <a:avLst/>
          </a:prstGeom>
          <a:noFill/>
        </p:spPr>
        <p:txBody>
          <a:bodyPr wrap="square" rtlCol="0">
            <a:spAutoFit/>
          </a:bodyPr>
          <a:lstStyle/>
          <a:p>
            <a:pPr algn="ctr"/>
            <a:r>
              <a:rPr lang="en-US" sz="2000" b="1" dirty="0">
                <a:solidFill>
                  <a:srgbClr val="003830"/>
                </a:solidFill>
                <a:latin typeface="Geogrotesque Medium" charset="0"/>
                <a:ea typeface="Geogrotesque Medium" charset="0"/>
                <a:cs typeface="Geogrotesque Medium" charset="0"/>
              </a:rPr>
              <a:t>Proactive</a:t>
            </a:r>
            <a:r>
              <a:rPr lang="en-US" sz="2000" dirty="0">
                <a:solidFill>
                  <a:srgbClr val="003830"/>
                </a:solidFill>
                <a:latin typeface="Geogrotesque Medium" charset="0"/>
                <a:ea typeface="Geogrotesque Medium" charset="0"/>
                <a:cs typeface="Geogrotesque Medium" charset="0"/>
              </a:rPr>
              <a:t> Health Checks</a:t>
            </a:r>
          </a:p>
          <a:p>
            <a:pPr algn="ctr"/>
            <a:r>
              <a:rPr lang="en-US" sz="2000" b="1" dirty="0">
                <a:solidFill>
                  <a:srgbClr val="003830"/>
                </a:solidFill>
                <a:latin typeface="Geogrotesque Medium" charset="0"/>
                <a:ea typeface="Geogrotesque Medium" charset="0"/>
                <a:cs typeface="Geogrotesque Medium" charset="0"/>
              </a:rPr>
              <a:t>Reactive</a:t>
            </a:r>
            <a:r>
              <a:rPr lang="en-US" sz="2000" dirty="0">
                <a:solidFill>
                  <a:srgbClr val="003830"/>
                </a:solidFill>
                <a:latin typeface="Geogrotesque Medium" charset="0"/>
                <a:ea typeface="Geogrotesque Medium" charset="0"/>
                <a:cs typeface="Geogrotesque Medium" charset="0"/>
              </a:rPr>
              <a:t> Alerting</a:t>
            </a:r>
          </a:p>
          <a:p>
            <a:pPr algn="ctr"/>
            <a:endParaRPr lang="en-US" sz="2000" dirty="0">
              <a:solidFill>
                <a:srgbClr val="003830"/>
              </a:solidFill>
              <a:latin typeface="Geogrotesque Medium" charset="0"/>
              <a:ea typeface="Geogrotesque Medium" charset="0"/>
              <a:cs typeface="Geogrotesque Medium" charset="0"/>
            </a:endParaRPr>
          </a:p>
          <a:p>
            <a:pPr algn="ctr"/>
            <a:r>
              <a:rPr lang="en-US" sz="2000" dirty="0">
                <a:solidFill>
                  <a:srgbClr val="003830"/>
                </a:solidFill>
                <a:latin typeface="Geogrotesque Medium" charset="0"/>
                <a:ea typeface="Geogrotesque Medium" charset="0"/>
                <a:cs typeface="Geogrotesque Medium" charset="0"/>
              </a:rPr>
              <a:t>Regular Maintenance Windows</a:t>
            </a:r>
          </a:p>
          <a:p>
            <a:pPr algn="ct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003830"/>
                </a:solidFill>
                <a:latin typeface="Geogrotesque Medium" charset="0"/>
                <a:ea typeface="Geogrotesque Medium" charset="0"/>
                <a:cs typeface="Geogrotesque Medium" charset="0"/>
              </a:rPr>
              <a:t>Special Project Assistance</a:t>
            </a:r>
          </a:p>
          <a:p>
            <a:pPr algn="ctr"/>
            <a:r>
              <a:rPr lang="en-US" sz="2000" dirty="0">
                <a:solidFill>
                  <a:srgbClr val="003830"/>
                </a:solidFill>
                <a:latin typeface="Geogrotesque Medium" charset="0"/>
                <a:ea typeface="Geogrotesque Medium" charset="0"/>
                <a:cs typeface="Geogrotesque Medium" charset="0"/>
              </a:rPr>
              <a:t>Documentation/Process Improvement</a:t>
            </a:r>
          </a:p>
          <a:p>
            <a:pPr algn="ctr"/>
            <a:r>
              <a:rPr lang="en-US" sz="2000" dirty="0">
                <a:solidFill>
                  <a:srgbClr val="003830"/>
                </a:solidFill>
                <a:latin typeface="Geogrotesque Medium" charset="0"/>
                <a:ea typeface="Geogrotesque Medium" charset="0"/>
                <a:cs typeface="Geogrotesque Medium" charset="0"/>
              </a:rPr>
              <a:t>Trending/Analysis</a:t>
            </a:r>
          </a:p>
        </p:txBody>
      </p:sp>
      <p:cxnSp>
        <p:nvCxnSpPr>
          <p:cNvPr id="43" name="Straight Arrow Connector 42"/>
          <p:cNvCxnSpPr>
            <a:cxnSpLocks/>
          </p:cNvCxnSpPr>
          <p:nvPr/>
        </p:nvCxnSpPr>
        <p:spPr>
          <a:xfrm>
            <a:off x="7069131" y="2894599"/>
            <a:ext cx="1081597" cy="0"/>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49" name="Up Arrow 48"/>
          <p:cNvSpPr/>
          <p:nvPr/>
        </p:nvSpPr>
        <p:spPr>
          <a:xfrm rot="5400000">
            <a:off x="9237904" y="3298450"/>
            <a:ext cx="523360" cy="3549618"/>
          </a:xfrm>
          <a:prstGeom prst="upArrow">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bg1"/>
                </a:solidFill>
                <a:latin typeface="Geogrotesque SemiBold" charset="0"/>
                <a:ea typeface="Geogrotesque SemiBold" charset="0"/>
                <a:cs typeface="Geogrotesque SemiBold" charset="0"/>
              </a:rPr>
              <a:t>Managed Services</a:t>
            </a:r>
          </a:p>
        </p:txBody>
      </p:sp>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97" y="1552037"/>
            <a:ext cx="1063371" cy="468234"/>
          </a:xfrm>
          <a:prstGeom prst="rect">
            <a:avLst/>
          </a:prstGeom>
        </p:spPr>
      </p:pic>
      <p:pic>
        <p:nvPicPr>
          <p:cNvPr id="38" name="Content Placeholder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 y="5793542"/>
            <a:ext cx="11520308" cy="797191"/>
          </a:xfrm>
          <a:prstGeom prst="rect">
            <a:avLst/>
          </a:prstGeom>
        </p:spPr>
      </p:pic>
    </p:spTree>
    <p:extLst>
      <p:ext uri="{BB962C8B-B14F-4D97-AF65-F5344CB8AC3E}">
        <p14:creationId xmlns:p14="http://schemas.microsoft.com/office/powerpoint/2010/main" val="20661952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SQL DBA Consulting Services</a:t>
            </a: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714162"/>
            <a:ext cx="11520308" cy="797191"/>
          </a:xfrm>
          <a:prstGeom prst="rect">
            <a:avLst/>
          </a:prstGeom>
        </p:spPr>
      </p:pic>
      <p:sp>
        <p:nvSpPr>
          <p:cNvPr id="4" name="TextBox 3">
            <a:extLst>
              <a:ext uri="{FF2B5EF4-FFF2-40B4-BE49-F238E27FC236}">
                <a16:creationId xmlns:a16="http://schemas.microsoft.com/office/drawing/2014/main" id="{5AA8B08D-D90D-4FD4-BEB0-8875C881F81E}"/>
              </a:ext>
            </a:extLst>
          </p:cNvPr>
          <p:cNvSpPr txBox="1"/>
          <p:nvPr/>
        </p:nvSpPr>
        <p:spPr>
          <a:xfrm>
            <a:off x="90" y="883775"/>
            <a:ext cx="10967136" cy="5327741"/>
          </a:xfrm>
          <a:prstGeom prst="rect">
            <a:avLst/>
          </a:prstGeom>
          <a:noFill/>
        </p:spPr>
        <p:txBody>
          <a:bodyPr wrap="square" rtlCol="0">
            <a:spAutoFit/>
          </a:bodyPr>
          <a:lstStyle/>
          <a:p>
            <a:pPr marL="864017" lvl="1" indent="-432008">
              <a:buFont typeface="Arial" panose="020B0604020202020204" pitchFamily="34" charset="0"/>
              <a:buChar char="•"/>
            </a:pPr>
            <a:r>
              <a:rPr lang="en-US" sz="3402" b="1" dirty="0">
                <a:latin typeface="Geogrotesque Regular" panose="02000506040000020004" pitchFamily="50" charset="0"/>
              </a:rPr>
              <a:t>Performance Tuning, with App Services team</a:t>
            </a:r>
          </a:p>
          <a:p>
            <a:pPr marL="864017" lvl="1" indent="-432008">
              <a:buFont typeface="Arial" panose="020B0604020202020204" pitchFamily="34" charset="0"/>
              <a:buChar char="•"/>
            </a:pPr>
            <a:r>
              <a:rPr lang="en-US" sz="3402" b="1" dirty="0">
                <a:latin typeface="Geogrotesque Regular" panose="02000506040000020004" pitchFamily="50" charset="0"/>
              </a:rPr>
              <a:t>Reporting, with our Data Analytics team</a:t>
            </a:r>
          </a:p>
          <a:p>
            <a:pPr marL="864017" lvl="1" indent="-432008">
              <a:buFont typeface="Arial" panose="020B0604020202020204" pitchFamily="34" charset="0"/>
              <a:buChar char="•"/>
            </a:pPr>
            <a:r>
              <a:rPr lang="en-US" sz="3402" dirty="0">
                <a:latin typeface="Geogrotesque Regular" panose="02000506040000020004" pitchFamily="50" charset="0"/>
              </a:rPr>
              <a:t>Upgrades/Migrations/Data Conversions</a:t>
            </a:r>
          </a:p>
          <a:p>
            <a:pPr marL="864017" lvl="1" indent="-432008">
              <a:buFont typeface="Arial" panose="020B0604020202020204" pitchFamily="34" charset="0"/>
              <a:buChar char="•"/>
            </a:pPr>
            <a:r>
              <a:rPr lang="en-US" sz="3402" dirty="0">
                <a:latin typeface="Geogrotesque Regular" panose="02000506040000020004" pitchFamily="50" charset="0"/>
              </a:rPr>
              <a:t>High Availability/Disaster Recovery solutions</a:t>
            </a:r>
          </a:p>
          <a:p>
            <a:pPr marL="864017" lvl="1" indent="-432008">
              <a:buFont typeface="Arial" panose="020B0604020202020204" pitchFamily="34" charset="0"/>
              <a:buChar char="•"/>
            </a:pPr>
            <a:r>
              <a:rPr lang="en-US" sz="3402" dirty="0">
                <a:solidFill>
                  <a:srgbClr val="FF0000"/>
                </a:solidFill>
                <a:latin typeface="Geogrotesque Regular" panose="02000506040000020004" pitchFamily="50" charset="0"/>
              </a:rPr>
              <a:t>Pre-audit, encryption, database security</a:t>
            </a:r>
          </a:p>
          <a:p>
            <a:pPr marL="864017" lvl="1" indent="-432008">
              <a:buFont typeface="Arial" panose="020B0604020202020204" pitchFamily="34" charset="0"/>
              <a:buChar char="•"/>
            </a:pPr>
            <a:r>
              <a:rPr lang="en-US" sz="3402" dirty="0">
                <a:latin typeface="Geogrotesque Regular" panose="02000506040000020004" pitchFamily="50" charset="0"/>
              </a:rPr>
              <a:t>Maintenance/administration</a:t>
            </a:r>
          </a:p>
          <a:p>
            <a:pPr marL="864017" lvl="1" indent="-432008">
              <a:buFont typeface="Arial" panose="020B0604020202020204" pitchFamily="34" charset="0"/>
              <a:buChar char="•"/>
            </a:pPr>
            <a:r>
              <a:rPr lang="en-US" sz="3402" dirty="0">
                <a:latin typeface="Geogrotesque Regular" panose="02000506040000020004" pitchFamily="50" charset="0"/>
              </a:rPr>
              <a:t>Automation/PowerShell</a:t>
            </a:r>
          </a:p>
          <a:p>
            <a:pPr marL="864017" lvl="1" indent="-432008">
              <a:buFont typeface="Arial" panose="020B0604020202020204" pitchFamily="34" charset="0"/>
              <a:buChar char="•"/>
            </a:pPr>
            <a:r>
              <a:rPr lang="en-US" sz="3402" dirty="0">
                <a:latin typeface="Geogrotesque Regular" panose="02000506040000020004" pitchFamily="50" charset="0"/>
              </a:rPr>
              <a:t>Azure SQL (IaaS or PaaS) architecture</a:t>
            </a:r>
          </a:p>
          <a:p>
            <a:pPr marL="864017" lvl="1" indent="-432008">
              <a:buFont typeface="Arial" panose="020B0604020202020204" pitchFamily="34" charset="0"/>
              <a:buChar char="•"/>
            </a:pPr>
            <a:r>
              <a:rPr lang="en-US" sz="3402" dirty="0">
                <a:latin typeface="Geogrotesque Regular" panose="02000506040000020004" pitchFamily="50" charset="0"/>
              </a:rPr>
              <a:t>Training/</a:t>
            </a:r>
            <a:r>
              <a:rPr lang="en-US" sz="3402" dirty="0">
                <a:solidFill>
                  <a:srgbClr val="FF0000"/>
                </a:solidFill>
                <a:latin typeface="Geogrotesque Regular" panose="02000506040000020004" pitchFamily="50" charset="0"/>
              </a:rPr>
              <a:t>Knowledge Transfer</a:t>
            </a:r>
            <a:r>
              <a:rPr lang="en-US" sz="3402" dirty="0">
                <a:latin typeface="Geogrotesque Regular" panose="02000506040000020004" pitchFamily="50" charset="0"/>
              </a:rPr>
              <a:t>/skillset updates</a:t>
            </a:r>
          </a:p>
          <a:p>
            <a:pPr marL="864017" lvl="1" indent="-432008">
              <a:buFont typeface="Arial" panose="020B0604020202020204" pitchFamily="34" charset="0"/>
              <a:buChar char="•"/>
            </a:pPr>
            <a:endParaRPr lang="en-US" sz="3402" dirty="0">
              <a:latin typeface="Geogrotesque Regular" panose="02000506040000020004" pitchFamily="50" charset="0"/>
            </a:endParaRPr>
          </a:p>
        </p:txBody>
      </p:sp>
    </p:spTree>
    <p:extLst>
      <p:ext uri="{BB962C8B-B14F-4D97-AF65-F5344CB8AC3E}">
        <p14:creationId xmlns:p14="http://schemas.microsoft.com/office/powerpoint/2010/main" val="199406559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89" y="0"/>
            <a:ext cx="11520311" cy="720019"/>
          </a:xfrm>
          <a:prstGeom prst="rect">
            <a:avLst/>
          </a:prstGeom>
        </p:spPr>
        <p:txBody>
          <a:bodyPr anchor="ctr">
            <a:normAutofit/>
          </a:bodyPr>
          <a:lstStyle/>
          <a:p>
            <a:pPr algn="ctr"/>
            <a:r>
              <a:rPr lang="en-US" sz="3402" b="1" cap="all" dirty="0">
                <a:solidFill>
                  <a:schemeClr val="accent1"/>
                </a:solidFill>
              </a:rPr>
              <a:t>Support your Local STEM Initiatives</a:t>
            </a:r>
            <a:endParaRPr lang="en-US" sz="3402"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2"/>
          <a:srcRect t="937" r="172" b="911"/>
          <a:stretch/>
        </p:blipFill>
        <p:spPr>
          <a:xfrm>
            <a:off x="314077" y="643430"/>
            <a:ext cx="5221174" cy="435060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535251" y="2376063"/>
            <a:ext cx="5671160" cy="3460594"/>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83650" y="5400146"/>
            <a:ext cx="5335563" cy="354071"/>
          </a:xfrm>
          <a:prstGeom prst="rect">
            <a:avLst/>
          </a:prstGeom>
        </p:spPr>
        <p:txBody>
          <a:bodyPr wrap="none">
            <a:spAutoFit/>
          </a:bodyPr>
          <a:lstStyle/>
          <a:p>
            <a:r>
              <a:rPr lang="en-US" sz="1701" dirty="0">
                <a:hlinkClick r:id="rId3"/>
              </a:rPr>
              <a:t>https://www.thewallsproject.org/programs/futures_fund/</a:t>
            </a:r>
            <a:endParaRPr lang="en-US" sz="1701" dirty="0"/>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111" b="28889"/>
          <a:stretch/>
        </p:blipFill>
        <p:spPr bwMode="auto">
          <a:xfrm>
            <a:off x="5633841" y="643517"/>
            <a:ext cx="5526549" cy="16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71" y="1800048"/>
            <a:ext cx="3580871" cy="43711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328232" y="576016"/>
            <a:ext cx="5760156" cy="5502212"/>
          </a:xfrm>
          <a:prstGeom prst="rect">
            <a:avLst/>
          </a:prstGeom>
        </p:spPr>
        <p:txBody>
          <a:bodyPr>
            <a:spAutoFit/>
          </a:bodyPr>
          <a:lstStyle/>
          <a:p>
            <a:pPr defTabSz="864017">
              <a:defRPr/>
            </a:pPr>
            <a:r>
              <a:rPr lang="en-US" sz="3402" b="1" dirty="0">
                <a:solidFill>
                  <a:prstClr val="white"/>
                </a:solidFill>
                <a:latin typeface="Roboto" panose="02000000000000000000" pitchFamily="2" charset="0"/>
                <a:ea typeface="Roboto" panose="02000000000000000000" pitchFamily="2" charset="0"/>
              </a:rPr>
              <a:t>SQL Server 2019 Administration Inside Out</a:t>
            </a:r>
          </a:p>
          <a:p>
            <a:pPr defTabSz="864017">
              <a:defRPr/>
            </a:pPr>
            <a:r>
              <a:rPr lang="en-US" sz="3402" dirty="0">
                <a:solidFill>
                  <a:prstClr val="white"/>
                </a:solidFill>
                <a:latin typeface="Roboto" panose="02000000000000000000" pitchFamily="2" charset="0"/>
                <a:ea typeface="Roboto" panose="02000000000000000000" pitchFamily="2" charset="0"/>
              </a:rPr>
              <a:t>by Microsoft Press</a:t>
            </a:r>
          </a:p>
          <a:p>
            <a:pPr defTabSz="864017">
              <a:defRPr/>
            </a:pPr>
            <a:endParaRPr lang="en-US" sz="3402" dirty="0">
              <a:solidFill>
                <a:prstClr val="white"/>
              </a:solidFill>
              <a:latin typeface="Roboto" panose="02000000000000000000" pitchFamily="2" charset="0"/>
              <a:ea typeface="Roboto" panose="02000000000000000000" pitchFamily="2" charset="0"/>
            </a:endParaRPr>
          </a:p>
          <a:p>
            <a:pPr defTabSz="864017">
              <a:defRPr/>
            </a:pPr>
            <a:r>
              <a:rPr lang="en-US" sz="3402" dirty="0">
                <a:solidFill>
                  <a:prstClr val="white"/>
                </a:solidFill>
                <a:latin typeface="Roboto" panose="02000000000000000000" pitchFamily="2" charset="0"/>
                <a:ea typeface="Roboto" panose="02000000000000000000" pitchFamily="2" charset="0"/>
              </a:rPr>
              <a:t>2017 published Feb 2018</a:t>
            </a:r>
          </a:p>
          <a:p>
            <a:pPr defTabSz="864017">
              <a:defRPr/>
            </a:pPr>
            <a:endParaRPr lang="en-US" sz="3402" dirty="0">
              <a:solidFill>
                <a:prstClr val="white"/>
              </a:solidFill>
              <a:latin typeface="Roboto" panose="02000000000000000000" pitchFamily="2" charset="0"/>
              <a:ea typeface="Roboto" panose="02000000000000000000" pitchFamily="2" charset="0"/>
            </a:endParaRPr>
          </a:p>
          <a:p>
            <a:pPr defTabSz="864017">
              <a:defRPr/>
            </a:pPr>
            <a:r>
              <a:rPr lang="en-US" sz="3402" dirty="0">
                <a:solidFill>
                  <a:prstClr val="white"/>
                </a:solidFill>
                <a:latin typeface="Roboto" panose="02000000000000000000" pitchFamily="2" charset="0"/>
                <a:ea typeface="Roboto" panose="02000000000000000000" pitchFamily="2" charset="0"/>
              </a:rPr>
              <a:t>2019 coming March 2020</a:t>
            </a: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a:p>
            <a:pPr defTabSz="864017">
              <a:defRPr/>
            </a:pPr>
            <a:endParaRPr lang="en-US" sz="189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098" y="84842"/>
            <a:ext cx="3580870" cy="447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28082" y="2824651"/>
            <a:ext cx="4092679" cy="593302"/>
          </a:xfrm>
        </p:spPr>
        <p:txBody>
          <a:bodyPr>
            <a:normAutofit fontScale="90000"/>
          </a:bodyPr>
          <a:lstStyle/>
          <a:p>
            <a:r>
              <a:rPr lang="en-US" sz="4536" dirty="0"/>
              <a:t>William Assaf</a:t>
            </a:r>
          </a:p>
        </p:txBody>
      </p:sp>
      <p:sp>
        <p:nvSpPr>
          <p:cNvPr id="45" name="Text Placeholder 44"/>
          <p:cNvSpPr>
            <a:spLocks noGrp="1"/>
          </p:cNvSpPr>
          <p:nvPr>
            <p:ph type="body" sz="quarter" idx="10"/>
          </p:nvPr>
        </p:nvSpPr>
        <p:spPr>
          <a:xfrm>
            <a:off x="628300" y="3409232"/>
            <a:ext cx="4939942" cy="511105"/>
          </a:xfrm>
        </p:spPr>
        <p:txBody>
          <a:bodyPr/>
          <a:lstStyle/>
          <a:p>
            <a:r>
              <a:rPr lang="en-US" sz="2268"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080350" y="1512623"/>
            <a:ext cx="4440051" cy="938214"/>
          </a:xfrm>
        </p:spPr>
        <p:txBody>
          <a:bodyPr>
            <a:normAutofit/>
          </a:bodyPr>
          <a:lstStyle/>
          <a:p>
            <a:r>
              <a:rPr lang="en-US" sz="2100" dirty="0">
                <a:solidFill>
                  <a:schemeClr val="tx1"/>
                </a:solidFill>
                <a:latin typeface="Roboto" panose="02000000000000000000" pitchFamily="2" charset="0"/>
                <a:ea typeface="Roboto" panose="02000000000000000000" pitchFamily="2" charset="0"/>
              </a:rPr>
              <a:t>Principal Consultant,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080263" y="2658403"/>
            <a:ext cx="4440051" cy="1328664"/>
          </a:xfrm>
        </p:spPr>
        <p:txBody>
          <a:bodyPr>
            <a:normAutofit/>
          </a:bodyPr>
          <a:lstStyle/>
          <a:p>
            <a:pPr>
              <a:lnSpc>
                <a:spcPct val="110000"/>
              </a:lnSpc>
            </a:pPr>
            <a:r>
              <a:rPr lang="en-US" sz="2100" dirty="0">
                <a:solidFill>
                  <a:schemeClr val="tx1"/>
                </a:solidFill>
                <a:latin typeface="Roboto" panose="02000000000000000000" pitchFamily="2" charset="0"/>
                <a:ea typeface="Roboto" panose="02000000000000000000" pitchFamily="2" charset="0"/>
              </a:rPr>
              <a:t>SQLPASS Regional Mentor, </a:t>
            </a:r>
            <a:br>
              <a:rPr lang="en-US" sz="2100" dirty="0">
                <a:solidFill>
                  <a:schemeClr val="tx1"/>
                </a:solidFill>
                <a:latin typeface="Roboto" panose="02000000000000000000" pitchFamily="2" charset="0"/>
                <a:ea typeface="Roboto" panose="02000000000000000000" pitchFamily="2" charset="0"/>
              </a:rPr>
            </a:br>
            <a:r>
              <a:rPr lang="en-US" sz="2100" dirty="0" err="1">
                <a:solidFill>
                  <a:schemeClr val="tx1"/>
                </a:solidFill>
                <a:latin typeface="Roboto" panose="02000000000000000000" pitchFamily="2" charset="0"/>
                <a:ea typeface="Roboto" panose="02000000000000000000" pitchFamily="2" charset="0"/>
              </a:rPr>
              <a:t>SQLSat</a:t>
            </a:r>
            <a:r>
              <a:rPr lang="en-US" sz="2100" dirty="0">
                <a:solidFill>
                  <a:schemeClr val="tx1"/>
                </a:solidFill>
                <a:latin typeface="Roboto" panose="02000000000000000000" pitchFamily="2" charset="0"/>
                <a:ea typeface="Roboto" panose="02000000000000000000" pitchFamily="2" charset="0"/>
              </a:rPr>
              <a:t> and UG Co-Organizer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080262" y="4191306"/>
            <a:ext cx="4440051" cy="1287821"/>
          </a:xfrm>
        </p:spPr>
        <p:txBody>
          <a:bodyPr>
            <a:noAutofit/>
          </a:bodyPr>
          <a:lstStyle/>
          <a:p>
            <a:pPr>
              <a:lnSpc>
                <a:spcPct val="120000"/>
              </a:lnSpc>
            </a:pPr>
            <a:r>
              <a:rPr lang="en-US" sz="2100" dirty="0">
                <a:solidFill>
                  <a:schemeClr val="tx1"/>
                </a:solidFill>
                <a:latin typeface="Roboto" panose="02000000000000000000" pitchFamily="2" charset="0"/>
                <a:ea typeface="Roboto" panose="02000000000000000000" pitchFamily="2" charset="0"/>
              </a:rPr>
              <a:t>Co-author, Microsoft Press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SQL Server Administration Inside Out 2017 and 2019. </a:t>
            </a:r>
            <a:br>
              <a:rPr lang="en-US" sz="2100" dirty="0">
                <a:solidFill>
                  <a:schemeClr val="tx1"/>
                </a:solidFill>
                <a:latin typeface="Roboto" panose="02000000000000000000" pitchFamily="2" charset="0"/>
                <a:ea typeface="Roboto" panose="02000000000000000000" pitchFamily="2" charset="0"/>
              </a:rPr>
            </a:br>
            <a:r>
              <a:rPr lang="en-US" sz="21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20061" y="4441433"/>
            <a:ext cx="4088178" cy="330005"/>
          </a:xfrm>
        </p:spPr>
        <p:txBody>
          <a:bodyPr>
            <a:normAutofit fontScale="92500" lnSpcReduction="10000"/>
          </a:bodyPr>
          <a:lstStyle/>
          <a:p>
            <a:r>
              <a:rPr lang="en-US" sz="189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14526" y="4874171"/>
            <a:ext cx="4472477" cy="330005"/>
          </a:xfrm>
        </p:spPr>
        <p:txBody>
          <a:bodyPr>
            <a:normAutofit fontScale="92500" lnSpcReduction="10000"/>
          </a:bodyPr>
          <a:lstStyle/>
          <a:p>
            <a:r>
              <a:rPr lang="en-US" sz="1890" dirty="0">
                <a:solidFill>
                  <a:schemeClr val="tx1"/>
                </a:solidFill>
                <a:latin typeface="Roboto" panose="02000000000000000000" pitchFamily="2" charset="0"/>
                <a:ea typeface="Roboto" panose="02000000000000000000" pitchFamily="2" charset="0"/>
              </a:rPr>
              <a:t>@</a:t>
            </a:r>
            <a:r>
              <a:rPr lang="en-US" sz="1890" dirty="0" err="1">
                <a:solidFill>
                  <a:schemeClr val="tx1"/>
                </a:solidFill>
                <a:latin typeface="Roboto" panose="02000000000000000000" pitchFamily="2" charset="0"/>
                <a:ea typeface="Roboto" panose="02000000000000000000" pitchFamily="2" charset="0"/>
              </a:rPr>
              <a:t>william_a_dba</a:t>
            </a:r>
            <a:endParaRPr lang="en-US" sz="189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761968" y="4896300"/>
            <a:ext cx="289263" cy="28926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151951"/>
              <a:endParaRPr lang="en-US" sz="2646">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1951"/>
              <a:endParaRPr lang="en-US" sz="2646">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757119" y="4430010"/>
            <a:ext cx="289263" cy="28926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1951"/>
              <a:endParaRPr lang="en-US" sz="2646">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151951"/>
                <a:endParaRPr lang="en-AU" altLang="x-none" sz="2646">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151951"/>
                <a:endParaRPr lang="en-AU" altLang="x-none" sz="2646">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51951"/>
                <a:endParaRPr lang="en-US" sz="2646">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094140" y="3987067"/>
            <a:ext cx="4088178" cy="330005"/>
          </a:xfrm>
          <a:prstGeom prst="rect">
            <a:avLst/>
          </a:prstGeom>
        </p:spPr>
        <p:txBody>
          <a:bodyPr vert="horz" lIns="115201" tIns="57602" rIns="115201" bIns="57602"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151951">
              <a:spcBef>
                <a:spcPts val="1260"/>
              </a:spcBef>
            </a:pPr>
            <a:r>
              <a:rPr lang="en-US" sz="1890" dirty="0">
                <a:solidFill>
                  <a:schemeClr val="tx1"/>
                </a:solidFill>
                <a:latin typeface="Roboto" panose="02000000000000000000" pitchFamily="2" charset="0"/>
                <a:ea typeface="Roboto" panose="02000000000000000000" pitchFamily="2" charset="0"/>
              </a:rPr>
              <a:t>SQLTact.com</a:t>
            </a:r>
            <a:endParaRPr lang="en-US" sz="189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757119" y="3969382"/>
            <a:ext cx="289263" cy="28926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1951"/>
            <a:endParaRPr lang="en-US" sz="2646"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16" y="4036929"/>
            <a:ext cx="154377" cy="154377"/>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Tools to Assist with Upgrades</a:t>
            </a:r>
          </a:p>
        </p:txBody>
      </p:sp>
      <p:sp>
        <p:nvSpPr>
          <p:cNvPr id="19" name="Content Placeholder 18"/>
          <p:cNvSpPr>
            <a:spLocks noGrp="1"/>
          </p:cNvSpPr>
          <p:nvPr>
            <p:ph idx="4294967295"/>
          </p:nvPr>
        </p:nvSpPr>
        <p:spPr>
          <a:xfrm>
            <a:off x="541338" y="1271588"/>
            <a:ext cx="10182080" cy="4679950"/>
          </a:xfrm>
        </p:spPr>
        <p:txBody>
          <a:bodyPr>
            <a:normAutofit fontScale="85000" lnSpcReduction="20000"/>
          </a:bodyPr>
          <a:lstStyle/>
          <a:p>
            <a:pPr marL="457200" indent="-457200">
              <a:buFont typeface="Arial" panose="020B0604020202020204" pitchFamily="34" charset="0"/>
              <a:buChar char="•"/>
            </a:pPr>
            <a:r>
              <a:rPr lang="en-US" sz="3600" b="1" dirty="0"/>
              <a:t>Database Migration Assistant (DMA) </a:t>
            </a:r>
            <a:r>
              <a:rPr lang="en-US" sz="3600" dirty="0"/>
              <a:t>– can perform migration to Azure SQL DB for you</a:t>
            </a:r>
          </a:p>
          <a:p>
            <a:pPr marL="457200" indent="-457200">
              <a:buFont typeface="Arial" panose="020B0604020202020204" pitchFamily="34" charset="0"/>
              <a:buChar char="•"/>
            </a:pPr>
            <a:r>
              <a:rPr lang="en-US" sz="3600" b="1" dirty="0"/>
              <a:t>Database Experimentation Assistant (DEA) </a:t>
            </a:r>
            <a:r>
              <a:rPr lang="en-US" sz="3600" dirty="0"/>
              <a:t>– AB testing for performance on two platforms using Distributed Replay, including on-prem vs Azure, Windows vs Linux.</a:t>
            </a:r>
          </a:p>
          <a:p>
            <a:pPr marL="457200" indent="-457200">
              <a:buFont typeface="Arial" panose="020B0604020202020204" pitchFamily="34" charset="0"/>
              <a:buChar char="•"/>
            </a:pPr>
            <a:r>
              <a:rPr lang="en-US" sz="3600" b="1" dirty="0"/>
              <a:t>Query Tuning Assistant (QTA) </a:t>
            </a:r>
            <a:r>
              <a:rPr lang="en-US" sz="3600" dirty="0"/>
              <a:t>– AB testing for performance on two </a:t>
            </a:r>
            <a:r>
              <a:rPr lang="en-US" sz="3600" dirty="0" err="1"/>
              <a:t>compat</a:t>
            </a:r>
            <a:r>
              <a:rPr lang="en-US" sz="3600" dirty="0"/>
              <a:t> levels, same hardware</a:t>
            </a:r>
          </a:p>
          <a:p>
            <a:pPr marL="889208" lvl="1" indent="-457200"/>
            <a:r>
              <a:rPr lang="en-US" sz="3222" dirty="0"/>
              <a:t>Will help with the 2014 Cardinality Estimator change</a:t>
            </a:r>
          </a:p>
          <a:p>
            <a:pPr marL="457200" indent="-457200"/>
            <a:r>
              <a:rPr lang="en-US" sz="3600" b="1" dirty="0"/>
              <a:t>Azure Migrate – </a:t>
            </a:r>
            <a:r>
              <a:rPr lang="en-US" sz="3600" dirty="0"/>
              <a:t>Can upload a .csv for an assessment, given estimates on compatibility, expected cost for compute and storage in Azure.</a:t>
            </a:r>
            <a:br>
              <a:rPr lang="en-US" sz="3600" dirty="0"/>
            </a:br>
            <a:r>
              <a:rPr lang="en-US" sz="1500" dirty="0">
                <a:hlinkClick r:id="rId3"/>
              </a:rPr>
              <a:t>https://azure.microsoft.com/en-us/blog/assess-your-servers-with-a-csv-import-into-azure-migrate/</a:t>
            </a:r>
            <a:endParaRPr lang="en-US" sz="1500" b="1"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p:txBody>
      </p:sp>
    </p:spTree>
    <p:extLst>
      <p:ext uri="{BB962C8B-B14F-4D97-AF65-F5344CB8AC3E}">
        <p14:creationId xmlns:p14="http://schemas.microsoft.com/office/powerpoint/2010/main" val="297142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idx="4294967295"/>
          </p:nvPr>
        </p:nvSpPr>
        <p:spPr>
          <a:xfrm>
            <a:off x="719138" y="360363"/>
            <a:ext cx="10801350" cy="720725"/>
          </a:xfrm>
        </p:spPr>
        <p:txBody>
          <a:bodyPr/>
          <a:lstStyle/>
          <a:p>
            <a:r>
              <a:rPr lang="en-US" b="1" dirty="0"/>
              <a:t>SQL Version Upgrade Timeline</a:t>
            </a:r>
          </a:p>
        </p:txBody>
      </p:sp>
      <p:sp>
        <p:nvSpPr>
          <p:cNvPr id="19" name="Content Placeholder 18"/>
          <p:cNvSpPr>
            <a:spLocks noGrp="1"/>
          </p:cNvSpPr>
          <p:nvPr>
            <p:ph idx="4294967295"/>
          </p:nvPr>
        </p:nvSpPr>
        <p:spPr>
          <a:xfrm>
            <a:off x="541338" y="1271588"/>
            <a:ext cx="10182080" cy="4679950"/>
          </a:xfrm>
        </p:spPr>
        <p:txBody>
          <a:bodyPr>
            <a:normAutofit/>
          </a:bodyPr>
          <a:lstStyle/>
          <a:p>
            <a:pPr marL="457200" indent="-457200">
              <a:buFont typeface="Arial" panose="020B0604020202020204" pitchFamily="34" charset="0"/>
              <a:buChar char="•"/>
            </a:pPr>
            <a:r>
              <a:rPr lang="en-US" sz="3600" dirty="0"/>
              <a:t>SQL 2008/R2 are past end of life (July 2019)! </a:t>
            </a:r>
          </a:p>
          <a:p>
            <a:pPr marL="457200" indent="-457200">
              <a:buFont typeface="Arial" panose="020B0604020202020204" pitchFamily="34" charset="0"/>
              <a:buChar char="•"/>
            </a:pPr>
            <a:r>
              <a:rPr lang="en-US" sz="3600" dirty="0"/>
              <a:t>No longer supported unless you:</a:t>
            </a:r>
          </a:p>
          <a:p>
            <a:pPr marL="946358" lvl="1" indent="-514350">
              <a:buFont typeface="+mj-lt"/>
              <a:buAutoNum type="arabicPeriod"/>
            </a:pPr>
            <a:r>
              <a:rPr lang="en-US" sz="3222" dirty="0"/>
              <a:t>Pay lots of money to Microsoft. </a:t>
            </a:r>
            <a:r>
              <a:rPr lang="en-US" sz="1800" dirty="0"/>
              <a:t>Srsly. </a:t>
            </a:r>
            <a:endParaRPr lang="en-US" sz="3222" dirty="0"/>
          </a:p>
          <a:p>
            <a:pPr marL="946358" lvl="1" indent="-514350">
              <a:buFont typeface="+mj-lt"/>
              <a:buAutoNum type="arabicPeriod"/>
            </a:pPr>
            <a:r>
              <a:rPr lang="en-US" sz="3222" dirty="0"/>
              <a:t>Migrate your SQL 2008/R2 SQL Server to an Azure VM. Considerably less money.</a:t>
            </a:r>
          </a:p>
          <a:p>
            <a:r>
              <a:rPr lang="en-US" sz="3600" dirty="0"/>
              <a:t>  SQL Server 2012 SP4 End of Support is July 12 2022.</a:t>
            </a:r>
          </a:p>
          <a:p>
            <a:r>
              <a:rPr lang="en-US" sz="3600" dirty="0"/>
              <a:t>  SQL Server 2012 &lt;SP4 no longer supported!</a:t>
            </a:r>
          </a:p>
          <a:p>
            <a:r>
              <a:rPr lang="en-US" sz="3600" dirty="0"/>
              <a:t>  SQL Server 2014 SP3 End of Support is July 9 2024.</a:t>
            </a:r>
          </a:p>
        </p:txBody>
      </p:sp>
    </p:spTree>
    <p:extLst>
      <p:ext uri="{BB962C8B-B14F-4D97-AF65-F5344CB8AC3E}">
        <p14:creationId xmlns:p14="http://schemas.microsoft.com/office/powerpoint/2010/main" val="408401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idx="4294967295"/>
          </p:nvPr>
        </p:nvSpPr>
        <p:spPr>
          <a:xfrm>
            <a:off x="719138" y="360363"/>
            <a:ext cx="10801350" cy="720725"/>
          </a:xfrm>
        </p:spPr>
        <p:txBody>
          <a:bodyPr/>
          <a:lstStyle/>
          <a:p>
            <a:r>
              <a:rPr lang="en-US" b="1" dirty="0"/>
              <a:t>Summary of Changes in SQL 2019</a:t>
            </a:r>
          </a:p>
        </p:txBody>
      </p:sp>
      <p:sp>
        <p:nvSpPr>
          <p:cNvPr id="3" name="Rectangle 2">
            <a:extLst>
              <a:ext uri="{FF2B5EF4-FFF2-40B4-BE49-F238E27FC236}">
                <a16:creationId xmlns:a16="http://schemas.microsoft.com/office/drawing/2014/main" id="{D47B0AC4-F85C-4550-BF54-58E2A17849BD}"/>
              </a:ext>
            </a:extLst>
          </p:cNvPr>
          <p:cNvSpPr/>
          <p:nvPr/>
        </p:nvSpPr>
        <p:spPr>
          <a:xfrm>
            <a:off x="211569" y="1080363"/>
            <a:ext cx="11128648" cy="4524315"/>
          </a:xfrm>
          <a:prstGeom prst="rect">
            <a:avLst/>
          </a:prstGeom>
        </p:spPr>
        <p:txBody>
          <a:bodyPr wrap="square">
            <a:spAutoFit/>
          </a:bodyPr>
          <a:lstStyle/>
          <a:p>
            <a:pPr marL="514350" indent="-514350">
              <a:buFont typeface="+mj-lt"/>
              <a:buAutoNum type="arabicPeriod"/>
            </a:pPr>
            <a:r>
              <a:rPr lang="en-US" sz="3600" dirty="0"/>
              <a:t>v1.0 of Big Data Clusters</a:t>
            </a:r>
          </a:p>
          <a:p>
            <a:pPr marL="514350" indent="-514350">
              <a:buFont typeface="+mj-lt"/>
              <a:buAutoNum type="arabicPeriod"/>
            </a:pPr>
            <a:r>
              <a:rPr lang="en-US" sz="3600" dirty="0"/>
              <a:t>TDE now Standard Edition!</a:t>
            </a:r>
          </a:p>
          <a:p>
            <a:pPr marL="514350" indent="-514350">
              <a:buFont typeface="+mj-lt"/>
              <a:buAutoNum type="arabicPeriod"/>
            </a:pPr>
            <a:r>
              <a:rPr lang="en-US" sz="3600" dirty="0"/>
              <a:t>Accelerated Database Recovery (ADR)</a:t>
            </a:r>
          </a:p>
          <a:p>
            <a:pPr marL="514350" indent="-514350">
              <a:buFont typeface="+mj-lt"/>
              <a:buAutoNum type="arabicPeriod"/>
            </a:pPr>
            <a:r>
              <a:rPr lang="en-US" sz="3600" dirty="0"/>
              <a:t>Major performance boosts: Scalar UDF </a:t>
            </a:r>
            <a:r>
              <a:rPr lang="en-US" sz="3600" dirty="0" err="1"/>
              <a:t>inlining</a:t>
            </a:r>
            <a:r>
              <a:rPr lang="en-US" sz="3600" dirty="0"/>
              <a:t> (automatic!), memory optimized TempDB metadata, OPTIMIZE_FOR_SEQUENTIAL_KEY, more!</a:t>
            </a:r>
          </a:p>
          <a:p>
            <a:pPr marL="514350" indent="-514350">
              <a:buFont typeface="+mj-lt"/>
              <a:buAutoNum type="arabicPeriod"/>
            </a:pPr>
            <a:r>
              <a:rPr lang="en-US" sz="3600" dirty="0"/>
              <a:t>Quality of Life improvement: specific truncation error!</a:t>
            </a:r>
          </a:p>
          <a:p>
            <a:pPr marL="514350" indent="-514350">
              <a:buFont typeface="+mj-lt"/>
              <a:buAutoNum type="arabicPeriod"/>
            </a:pPr>
            <a:r>
              <a:rPr lang="en-US" sz="3600" dirty="0"/>
              <a:t>More little things</a:t>
            </a:r>
          </a:p>
        </p:txBody>
      </p:sp>
    </p:spTree>
    <p:extLst>
      <p:ext uri="{BB962C8B-B14F-4D97-AF65-F5344CB8AC3E}">
        <p14:creationId xmlns:p14="http://schemas.microsoft.com/office/powerpoint/2010/main" val="1111369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idx="4294967295"/>
          </p:nvPr>
        </p:nvSpPr>
        <p:spPr>
          <a:xfrm>
            <a:off x="719138" y="360363"/>
            <a:ext cx="10801350" cy="720725"/>
          </a:xfrm>
        </p:spPr>
        <p:txBody>
          <a:bodyPr/>
          <a:lstStyle/>
          <a:p>
            <a:r>
              <a:rPr lang="en-US" dirty="0"/>
              <a:t>IT Leadership: Need to Know Changes</a:t>
            </a:r>
          </a:p>
        </p:txBody>
      </p:sp>
    </p:spTree>
    <p:extLst>
      <p:ext uri="{BB962C8B-B14F-4D97-AF65-F5344CB8AC3E}">
        <p14:creationId xmlns:p14="http://schemas.microsoft.com/office/powerpoint/2010/main" val="478597591"/>
      </p:ext>
    </p:extLst>
  </p:cSld>
  <p:clrMapOvr>
    <a:masterClrMapping/>
  </p:clrMapOvr>
</p:sld>
</file>

<file path=ppt/theme/theme1.xml><?xml version="1.0" encoding="utf-8"?>
<a:theme xmlns:a="http://schemas.openxmlformats.org/drawingml/2006/main" name="1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otalTime>5184</TotalTime>
  <Words>4307</Words>
  <Application>Microsoft Office PowerPoint</Application>
  <PresentationFormat>Custom</PresentationFormat>
  <Paragraphs>443</Paragraphs>
  <Slides>58</Slides>
  <Notes>27</Notes>
  <HiddenSlides>9</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58</vt:i4>
      </vt:variant>
    </vt:vector>
  </HeadingPairs>
  <TitlesOfParts>
    <vt:vector size="76" baseType="lpstr">
      <vt:lpstr>Arial</vt:lpstr>
      <vt:lpstr>Calibri</vt:lpstr>
      <vt:lpstr>Calibri Light</vt:lpstr>
      <vt:lpstr>Consolas</vt:lpstr>
      <vt:lpstr>Courier New</vt:lpstr>
      <vt:lpstr>Geogrotesque</vt:lpstr>
      <vt:lpstr>Geogrotesque Medium</vt:lpstr>
      <vt:lpstr>Geogrotesque Regular</vt:lpstr>
      <vt:lpstr>Geogrotesque SemiBold</vt:lpstr>
      <vt:lpstr>Helvetica Neue</vt:lpstr>
      <vt:lpstr>Lucida Grande</vt:lpstr>
      <vt:lpstr>Raleway</vt:lpstr>
      <vt:lpstr>Roboto</vt:lpstr>
      <vt:lpstr>Symbol</vt:lpstr>
      <vt:lpstr>Wingdings</vt:lpstr>
      <vt:lpstr>1_Office Theme</vt:lpstr>
      <vt:lpstr>SQLSaturday Powerpoint - New</vt:lpstr>
      <vt:lpstr>SharePoint Benefits for Marketers - 1 2 13</vt:lpstr>
      <vt:lpstr>What’s New in SQL Server 2019?</vt:lpstr>
      <vt:lpstr>Book Authors: What's your favorite  new feature of SQL Server 2019?</vt:lpstr>
      <vt:lpstr>SQL Server Version Velocity  </vt:lpstr>
      <vt:lpstr>SQL Server Version Velocity</vt:lpstr>
      <vt:lpstr>SQL Server is ready to Upgrade</vt:lpstr>
      <vt:lpstr>Tools to Assist with Upgrades</vt:lpstr>
      <vt:lpstr>SQL Version Upgrade Timeline</vt:lpstr>
      <vt:lpstr>Summary of Changes in SQL 2019</vt:lpstr>
      <vt:lpstr>IT Leadership: Need to Know Changes</vt:lpstr>
      <vt:lpstr>No Longer Just Windows</vt:lpstr>
      <vt:lpstr>No Longer Just Windows</vt:lpstr>
      <vt:lpstr>SQL Server on Linux</vt:lpstr>
      <vt:lpstr>SQL Server on Linux</vt:lpstr>
      <vt:lpstr>Big Data Clusters: SQL Server, Spark, and HDFS in Kubernetes</vt:lpstr>
      <vt:lpstr>Big Data Clusters: SQL Server, Spark, and HDFS in Kubernetes</vt:lpstr>
      <vt:lpstr>PolyBase Query Service For External Data </vt:lpstr>
      <vt:lpstr>PolyBase Query Service For External Data </vt:lpstr>
      <vt:lpstr>SQL Server Machine Learning Services</vt:lpstr>
      <vt:lpstr>Java Runtime Environment</vt:lpstr>
      <vt:lpstr>SQL Server Feature/Edition changes</vt:lpstr>
      <vt:lpstr>Graph Tables</vt:lpstr>
      <vt:lpstr>Columnstore Indexing</vt:lpstr>
      <vt:lpstr>State of the Columnstore</vt:lpstr>
      <vt:lpstr>Changes for Columnstore</vt:lpstr>
      <vt:lpstr>Azure SSIS Lift-and-Shift with Azure IR</vt:lpstr>
      <vt:lpstr>New Installer Smart Default Pages In SQL Setup</vt:lpstr>
      <vt:lpstr>New 2019 Installer Smart Defaults - MaxDOP</vt:lpstr>
      <vt:lpstr>New 2019 Installer Smart Defaults - Memory</vt:lpstr>
      <vt:lpstr>New in Availability Groups</vt:lpstr>
      <vt:lpstr>New in Availability Groups in SQL 2019</vt:lpstr>
      <vt:lpstr>Software Assurance + Availability Groups</vt:lpstr>
      <vt:lpstr>Hybrid Buffer Pool</vt:lpstr>
      <vt:lpstr>Certificate Management inside Configuration Manager</vt:lpstr>
      <vt:lpstr>UTF-8</vt:lpstr>
      <vt:lpstr>UTF-8</vt:lpstr>
      <vt:lpstr>UTF-8</vt:lpstr>
      <vt:lpstr>Major TempDB improvements</vt:lpstr>
      <vt:lpstr>Accelerated Database Recovery</vt:lpstr>
      <vt:lpstr>Accelerated Database Recovery</vt:lpstr>
      <vt:lpstr>New TSQL Syntax in SQL 2019</vt:lpstr>
      <vt:lpstr>New TSQL Syntax in SQL 2019</vt:lpstr>
      <vt:lpstr>New Intelligent Query Processing features</vt:lpstr>
      <vt:lpstr>Performance Boost: Batch mode on rowstore</vt:lpstr>
      <vt:lpstr>Performance Boost: Batch mode on rowstore</vt:lpstr>
      <vt:lpstr>Performance Boost: Memory Grant Feedback</vt:lpstr>
      <vt:lpstr>Performance Boost: Scalar UDF inlining</vt:lpstr>
      <vt:lpstr>Performance Boost: Scalar UDF inlining</vt:lpstr>
      <vt:lpstr>PowerPoint Presentation</vt:lpstr>
      <vt:lpstr>Performance Boost: Table variable deferred compilation</vt:lpstr>
      <vt:lpstr>More Specific string truncation error messages </vt:lpstr>
      <vt:lpstr>New Data Classification Schema</vt:lpstr>
      <vt:lpstr>SQL Assessment API</vt:lpstr>
      <vt:lpstr>PowerPoint Presentation</vt:lpstr>
      <vt:lpstr>PowerPoint Presentation</vt:lpstr>
      <vt:lpstr>PowerPoint Presentation</vt:lpstr>
      <vt:lpstr>Support your Local STEM Initiatives</vt:lpstr>
      <vt:lpstr>SQL Server 2017 Inside Out</vt:lpstr>
      <vt:lpstr>William Assaf</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william a</cp:lastModifiedBy>
  <cp:revision>161</cp:revision>
  <dcterms:created xsi:type="dcterms:W3CDTF">2011-08-19T20:30:49Z</dcterms:created>
  <dcterms:modified xsi:type="dcterms:W3CDTF">2020-11-06T22:17:34Z</dcterms:modified>
</cp:coreProperties>
</file>